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7.xml" ContentType="application/vnd.openxmlformats-officedocument.drawingml.chart+xml"/>
  <Override PartName="/ppt/theme/themeOverride1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8.xml" ContentType="application/vnd.openxmlformats-officedocument.drawingml.chart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charts/chart9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6.xml" ContentType="application/vnd.openxmlformats-officedocument.drawingml.chart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3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4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5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8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1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22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23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24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tags/tag24.xml" ContentType="application/vnd.openxmlformats-officedocument.presentationml.tags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notesSlides/notesSlide25.xml" ContentType="application/vnd.openxmlformats-officedocument.presentationml.notesSlide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notesSlides/notesSlide26.xml" ContentType="application/vnd.openxmlformats-officedocument.presentationml.notesSlide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notesSlides/notesSlide27.xml" ContentType="application/vnd.openxmlformats-officedocument.presentationml.notesSlide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notesSlides/notesSlide28.xml" ContentType="application/vnd.openxmlformats-officedocument.presentationml.notesSlide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notesSlides/notesSlide29.xml" ContentType="application/vnd.openxmlformats-officedocument.presentationml.notesSlide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notesSlides/notesSlide30.xml" ContentType="application/vnd.openxmlformats-officedocument.presentationml.notesSlide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notesSlides/notesSlide31.xml" ContentType="application/vnd.openxmlformats-officedocument.presentationml.notesSlide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notesSlides/notesSlide32.xml" ContentType="application/vnd.openxmlformats-officedocument.presentationml.notesSlide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328" r:id="rId2"/>
    <p:sldId id="302" r:id="rId3"/>
    <p:sldId id="259" r:id="rId4"/>
    <p:sldId id="327" r:id="rId5"/>
    <p:sldId id="262" r:id="rId6"/>
    <p:sldId id="263" r:id="rId7"/>
    <p:sldId id="264" r:id="rId8"/>
    <p:sldId id="265" r:id="rId9"/>
    <p:sldId id="303" r:id="rId10"/>
    <p:sldId id="304" r:id="rId11"/>
    <p:sldId id="306" r:id="rId12"/>
    <p:sldId id="270" r:id="rId13"/>
    <p:sldId id="272" r:id="rId14"/>
    <p:sldId id="273" r:id="rId15"/>
    <p:sldId id="274" r:id="rId16"/>
    <p:sldId id="268" r:id="rId17"/>
    <p:sldId id="299" r:id="rId18"/>
    <p:sldId id="337" r:id="rId19"/>
    <p:sldId id="331" r:id="rId20"/>
    <p:sldId id="278" r:id="rId21"/>
    <p:sldId id="335" r:id="rId22"/>
    <p:sldId id="359" r:id="rId23"/>
    <p:sldId id="332" r:id="rId24"/>
    <p:sldId id="333" r:id="rId25"/>
    <p:sldId id="334" r:id="rId26"/>
    <p:sldId id="305" r:id="rId27"/>
    <p:sldId id="336" r:id="rId28"/>
    <p:sldId id="344" r:id="rId29"/>
    <p:sldId id="342" r:id="rId30"/>
    <p:sldId id="343" r:id="rId31"/>
    <p:sldId id="345" r:id="rId32"/>
    <p:sldId id="313" r:id="rId33"/>
    <p:sldId id="347" r:id="rId34"/>
    <p:sldId id="312" r:id="rId35"/>
    <p:sldId id="288" r:id="rId36"/>
    <p:sldId id="348" r:id="rId37"/>
    <p:sldId id="349" r:id="rId38"/>
    <p:sldId id="285" r:id="rId39"/>
    <p:sldId id="290" r:id="rId40"/>
    <p:sldId id="351" r:id="rId41"/>
    <p:sldId id="350" r:id="rId42"/>
    <p:sldId id="352" r:id="rId43"/>
    <p:sldId id="326" r:id="rId44"/>
    <p:sldId id="340" r:id="rId45"/>
    <p:sldId id="330" r:id="rId46"/>
    <p:sldId id="355" r:id="rId47"/>
    <p:sldId id="357" r:id="rId48"/>
    <p:sldId id="329" r:id="rId49"/>
    <p:sldId id="358" r:id="rId50"/>
    <p:sldId id="360" r:id="rId51"/>
    <p:sldId id="361" r:id="rId52"/>
    <p:sldId id="362" r:id="rId53"/>
    <p:sldId id="363" r:id="rId54"/>
    <p:sldId id="364" r:id="rId55"/>
    <p:sldId id="365" r:id="rId56"/>
    <p:sldId id="366" r:id="rId57"/>
    <p:sldId id="298" r:id="rId58"/>
    <p:sldId id="322" r:id="rId59"/>
    <p:sldId id="297" r:id="rId60"/>
  </p:sldIdLst>
  <p:sldSz cx="9144000" cy="6858000" type="screen4x3"/>
  <p:notesSz cx="6735763" cy="98694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9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3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F2F9"/>
    <a:srgbClr val="C6D9F1"/>
    <a:srgbClr val="FFFF66"/>
    <a:srgbClr val="0066FF"/>
    <a:srgbClr val="FF3399"/>
    <a:srgbClr val="1D4A16"/>
    <a:srgbClr val="FF9933"/>
    <a:srgbClr val="EE1270"/>
    <a:srgbClr val="E3771D"/>
    <a:srgbClr val="E064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9770" autoAdjust="0"/>
  </p:normalViewPr>
  <p:slideViewPr>
    <p:cSldViewPr showGuides="1">
      <p:cViewPr varScale="1">
        <p:scale>
          <a:sx n="127" d="100"/>
          <a:sy n="127" d="100"/>
        </p:scale>
        <p:origin x="786" y="114"/>
      </p:cViewPr>
      <p:guideLst>
        <p:guide orient="horz" pos="2160"/>
        <p:guide pos="290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948" y="-84"/>
      </p:cViewPr>
      <p:guideLst>
        <p:guide orient="horz" pos="3108"/>
        <p:guide pos="21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1;&#1077;&#1085;&#1072;\Desktop\&#1052;&#1086;&#1080;%20&#1076;&#1086;&#1082;&#1091;&#1084;&#1077;&#1085;&#1090;&#1099;\&#1044;&#1080;&#1072;&#1075;&#1088;&#1072;&#1084;&#1084;&#1099;\&#1089;&#1090;&#1088;&#1091;&#1082;&#1090;&#1091;&#1088;&#1072;%20&#1085;&#1072;&#1083;&#1086;&#1075;&#1086;&#1074;&#1099;&#1093;%20&#1080;%20&#1085;&#1077;&#1085;&#1072;&#1083;&#1086;&#1075;&#1086;&#1074;&#1099;&#1093;%20&#1076;&#1086;&#1093;&#1086;&#1076;&#1086;&#1074;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2014\&#1055;&#1056;&#1045;&#1047;&#1045;&#1053;&#1058;&#1040;&#1062;&#1048;&#1071;\&#1050;&#1085;&#1080;&#1075;&#1072;1%20&#1082;%202014%20&#1075;&#1086;&#1076;&#1091;.xls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2014\&#1055;&#1056;&#1045;&#1047;&#1045;&#1053;&#1058;&#1040;&#1062;&#1048;&#1071;\&#1050;&#1085;&#1080;&#1075;&#1072;1%20&#1082;%202014%20&#1075;&#1086;&#1076;&#1091;.xls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2014\&#1055;&#1056;&#1045;&#1047;&#1045;&#1053;&#1058;&#1040;&#1062;&#1048;&#1071;\&#1050;&#1085;&#1080;&#1075;&#1072;1%20&#1082;%202014%20&#1075;&#1086;&#1076;&#1091;.xls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zubatova\Desktop\&#1052;&#1086;&#1080;%20&#1076;&#1086;&#1082;&#1091;&#1084;&#1077;&#1085;&#1090;&#1099;\&#1044;&#1080;&#1072;&#1075;&#1088;&#1072;&#1084;&#1084;&#1099;\&#1076;&#1080;&#1072;&#1075;&#1088;&#1072;&#1084;&#1084;&#1072;%20&#1076;&#1086;&#1093;&#1086;&#1076;&#1086;&#1074;%202021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2014\&#1055;&#1056;&#1045;&#1047;&#1045;&#1053;&#1058;&#1040;&#1062;&#1048;&#1071;\&#1050;&#1085;&#1080;&#1075;&#1072;1%20&#1082;%202014%20&#1075;&#1086;&#1076;&#1091;.xls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.xlsx"/><Relationship Id="rId1" Type="http://schemas.openxmlformats.org/officeDocument/2006/relationships/themeOverride" Target="../theme/themeOverride1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5.xlsx"/><Relationship Id="rId1" Type="http://schemas.openxmlformats.org/officeDocument/2006/relationships/themeOverride" Target="../theme/themeOverride2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5.00000000000001E-2"/>
                  <c:y val="-0.462962962962989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Доходы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BBE-42F1-8E06-0B713F20873C}"/>
                </c:ext>
              </c:extLst>
            </c:dLbl>
            <c:dLbl>
              <c:idx val="1"/>
              <c:layout>
                <c:manualLayout>
                  <c:x val="3.4337765287325003E-2"/>
                  <c:y val="-0.46928064319039298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Расходы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BBE-42F1-8E06-0B713F2087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Лист1!$A$3:$A$4</c:f>
              <c:strCache>
                <c:ptCount val="2"/>
                <c:pt idx="0">
                  <c:v>доходы</c:v>
                </c:pt>
                <c:pt idx="1">
                  <c:v> расходы</c:v>
                </c:pt>
              </c:strCache>
            </c:strRef>
          </c:cat>
          <c:val>
            <c:numRef>
              <c:f>Лист1!$B$3:$B$4</c:f>
              <c:numCache>
                <c:formatCode>General</c:formatCode>
                <c:ptCount val="2"/>
                <c:pt idx="0">
                  <c:v>80</c:v>
                </c:pt>
                <c:pt idx="1">
                  <c:v>135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BBE-42F1-8E06-0B713F2087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7667200"/>
        <c:axId val="127685376"/>
      </c:barChart>
      <c:catAx>
        <c:axId val="12766720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27685376"/>
        <c:crosses val="autoZero"/>
        <c:auto val="1"/>
        <c:lblAlgn val="ctr"/>
        <c:lblOffset val="100"/>
        <c:noMultiLvlLbl val="0"/>
      </c:catAx>
      <c:valAx>
        <c:axId val="127685376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127667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db9e9bf4-f86a-455f-871d-959542a36b34}"/>
      </c:ext>
    </c:extLst>
  </c:chart>
  <c:txPr>
    <a:bodyPr/>
    <a:lstStyle/>
    <a:p>
      <a:pPr>
        <a:defRPr lang="ru-RU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ru-RU"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Прогноз на   2026 год</a:t>
            </a:r>
          </a:p>
        </c:rich>
      </c:tx>
      <c:layout>
        <c:manualLayout>
          <c:xMode val="edge"/>
          <c:yMode val="edge"/>
          <c:x val="0.15580534480559799"/>
          <c:y val="0.83957078955900399"/>
        </c:manualLayout>
      </c:layout>
      <c:overlay val="0"/>
    </c:title>
    <c:autoTitleDeleted val="0"/>
    <c:view3D>
      <c:rotX val="30"/>
      <c:rotY val="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278435690933201E-2"/>
          <c:y val="0"/>
          <c:w val="0.90136309664641201"/>
          <c:h val="1"/>
        </c:manualLayout>
      </c:layout>
      <c:pie3DChart>
        <c:varyColors val="1"/>
        <c:ser>
          <c:idx val="0"/>
          <c:order val="0"/>
          <c:tx>
            <c:strRef>
              <c:f>Лист8!$A$27</c:f>
              <c:strCache>
                <c:ptCount val="1"/>
                <c:pt idx="0">
                  <c:v>#ССЫЛКА!</c:v>
                </c:pt>
              </c:strCache>
            </c:strRef>
          </c:tx>
          <c:explosion val="31"/>
          <c:dPt>
            <c:idx val="0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1-DB9B-4C37-9174-7E3E0F1E1416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3-DB9B-4C37-9174-7E3E0F1E1416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5-DB9B-4C37-9174-7E3E0F1E1416}"/>
              </c:ext>
            </c:extLst>
          </c:dPt>
          <c:cat>
            <c:numRef>
              <c:f>Лист8!$B$26:$D$26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cat>
          <c:val>
            <c:numRef>
              <c:f>Лист8!$B$27:$D$27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B9B-4C37-9174-7E3E0F1E14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  <c:extLst>
      <c:ext uri="{0b15fc19-7d7d-44ad-8c2d-2c3a37ce22c3}">
        <chartProps xmlns="https://web.wps.cn/et/2018/main" chartId="{81ac3f47-bd13-4ba9-bec2-26e50c04e04a}"/>
      </c:ext>
    </c:extLst>
  </c:chart>
  <c:txPr>
    <a:bodyPr/>
    <a:lstStyle/>
    <a:p>
      <a:pPr>
        <a:defRPr lang="ru-RU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ru-RU"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/>
              <a:t>Прогноз на 2027 год</a:t>
            </a:r>
          </a:p>
        </c:rich>
      </c:tx>
      <c:layout>
        <c:manualLayout>
          <c:xMode val="edge"/>
          <c:yMode val="edge"/>
          <c:x val="0.161042230797629"/>
          <c:y val="0.84458420238528598"/>
        </c:manualLayout>
      </c:layout>
      <c:overlay val="0"/>
    </c:title>
    <c:autoTitleDeleted val="0"/>
    <c:view3D>
      <c:rotX val="30"/>
      <c:rotY val="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5469677072393885E-2"/>
          <c:y val="0"/>
          <c:w val="0.90136309664641201"/>
          <c:h val="1"/>
        </c:manualLayout>
      </c:layout>
      <c:pie3DChart>
        <c:varyColors val="1"/>
        <c:ser>
          <c:idx val="0"/>
          <c:order val="0"/>
          <c:tx>
            <c:strRef>
              <c:f>Лист8!$A$27</c:f>
              <c:strCache>
                <c:ptCount val="1"/>
                <c:pt idx="0">
                  <c:v>Прогноз по среднесрочному финансовому плану на 2015</c:v>
                </c:pt>
              </c:strCache>
            </c:strRef>
          </c:tx>
          <c:explosion val="13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5B55-484A-B91D-23D419EE6C4D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5B55-484A-B91D-23D419EE6C4D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5B55-484A-B91D-23D419EE6C4D}"/>
              </c:ext>
            </c:extLst>
          </c:dPt>
          <c:dLbls>
            <c:dLbl>
              <c:idx val="0"/>
              <c:layout>
                <c:manualLayout>
                  <c:x val="-8.1913606008657998E-3"/>
                  <c:y val="-1.46136335003779E-2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ru-RU" sz="1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00" dirty="0"/>
                      <a:t>0,5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B55-484A-B91D-23D419EE6C4D}"/>
                </c:ext>
              </c:extLst>
            </c:dLbl>
            <c:dLbl>
              <c:idx val="1"/>
              <c:layout>
                <c:manualLayout>
                  <c:x val="-0.132050104269957"/>
                  <c:y val="9.4256558134326804E-2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ru-RU" sz="1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00" dirty="0"/>
                      <a:t>15,7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B55-484A-B91D-23D419EE6C4D}"/>
                </c:ext>
              </c:extLst>
            </c:dLbl>
            <c:dLbl>
              <c:idx val="2"/>
              <c:layout>
                <c:manualLayout>
                  <c:x val="0.142054876663257"/>
                  <c:y val="-0.17792001455807799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ru-RU" sz="1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00" dirty="0"/>
                      <a:t>83,8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B55-484A-B91D-23D419EE6C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Лист8!$B$26:$D$26</c:f>
              <c:strCache>
                <c:ptCount val="3"/>
                <c:pt idx="0">
                  <c:v>Неналоговые доходы</c:v>
                </c:pt>
                <c:pt idx="1">
                  <c:v>Налоговые доходы</c:v>
                </c:pt>
                <c:pt idx="2">
                  <c:v>Безвозмездные поступления </c:v>
                </c:pt>
              </c:strCache>
            </c:strRef>
          </c:cat>
          <c:val>
            <c:numRef>
              <c:f>Лист8!$B$27:$D$27</c:f>
              <c:numCache>
                <c:formatCode>0.0%</c:formatCode>
                <c:ptCount val="3"/>
                <c:pt idx="0">
                  <c:v>1.4E-2</c:v>
                </c:pt>
                <c:pt idx="1">
                  <c:v>0.154</c:v>
                </c:pt>
                <c:pt idx="2">
                  <c:v>0.83200000000000096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B55-484A-B91D-23D419EE6C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  <c:extLst>
      <c:ext uri="{0b15fc19-7d7d-44ad-8c2d-2c3a37ce22c3}">
        <chartProps xmlns="https://web.wps.cn/et/2018/main" chartId="{47f0ca3b-1395-49a3-86ff-357962c7cac9}"/>
      </c:ext>
    </c:extLst>
  </c:chart>
  <c:txPr>
    <a:bodyPr/>
    <a:lstStyle/>
    <a:p>
      <a:pPr>
        <a:defRPr lang="ru-RU"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ru-RU"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/>
              <a:t>Прогноз на 2028 год</a:t>
            </a:r>
          </a:p>
        </c:rich>
      </c:tx>
      <c:layout>
        <c:manualLayout>
          <c:xMode val="edge"/>
          <c:yMode val="edge"/>
          <c:x val="0.161615984871815"/>
          <c:y val="0.83380037585038802"/>
        </c:manualLayout>
      </c:layout>
      <c:overlay val="0"/>
    </c:title>
    <c:autoTitleDeleted val="0"/>
    <c:view3D>
      <c:rotX val="30"/>
      <c:rotY val="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7777653349758001E-3"/>
          <c:y val="0"/>
          <c:w val="0.90136309664641201"/>
          <c:h val="1"/>
        </c:manualLayout>
      </c:layout>
      <c:pie3DChart>
        <c:varyColors val="1"/>
        <c:ser>
          <c:idx val="0"/>
          <c:order val="0"/>
          <c:tx>
            <c:strRef>
              <c:f>Лист8!$A$27</c:f>
              <c:strCache>
                <c:ptCount val="1"/>
                <c:pt idx="0">
                  <c:v>Прогноз по среднесрочному финансовому плану на 2015</c:v>
                </c:pt>
              </c:strCache>
            </c:strRef>
          </c:tx>
          <c:explosion val="18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6CB3-4C1A-BB56-214ECD9E9212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6CB3-4C1A-BB56-214ECD9E9212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6CB3-4C1A-BB56-214ECD9E9212}"/>
              </c:ext>
            </c:extLst>
          </c:dPt>
          <c:dLbls>
            <c:dLbl>
              <c:idx val="0"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ru-RU" sz="1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00" dirty="0"/>
                      <a:t>0,8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CB3-4C1A-BB56-214ECD9E9212}"/>
                </c:ext>
              </c:extLst>
            </c:dLbl>
            <c:dLbl>
              <c:idx val="1"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ru-RU" sz="1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00" dirty="0"/>
                      <a:t>34,5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B3-4C1A-BB56-214ECD9E9212}"/>
                </c:ext>
              </c:extLst>
            </c:dLbl>
            <c:dLbl>
              <c:idx val="2"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ru-RU" sz="1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00" dirty="0"/>
                      <a:t>64,7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CB3-4C1A-BB56-214ECD9E92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Лист8!$B$26:$D$26</c:f>
              <c:strCache>
                <c:ptCount val="3"/>
                <c:pt idx="0">
                  <c:v>Неналоговые доходы</c:v>
                </c:pt>
                <c:pt idx="1">
                  <c:v>Налоговые доходы</c:v>
                </c:pt>
                <c:pt idx="2">
                  <c:v>Безвозмездные поступления </c:v>
                </c:pt>
              </c:strCache>
            </c:strRef>
          </c:cat>
          <c:val>
            <c:numRef>
              <c:f>Лист8!$B$27:$D$27</c:f>
              <c:numCache>
                <c:formatCode>0.0%</c:formatCode>
                <c:ptCount val="3"/>
                <c:pt idx="0">
                  <c:v>1.4E-2</c:v>
                </c:pt>
                <c:pt idx="1">
                  <c:v>0.154</c:v>
                </c:pt>
                <c:pt idx="2">
                  <c:v>0.83200000000000096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CB3-4C1A-BB56-214ECD9E92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  <c:extLst>
      <c:ext uri="{0b15fc19-7d7d-44ad-8c2d-2c3a37ce22c3}">
        <chartProps xmlns="https://web.wps.cn/et/2018/main" chartId="{02f957dd-7cc2-428a-acee-91b33c4619cb}"/>
      </c:ext>
    </c:extLst>
  </c:chart>
  <c:txPr>
    <a:bodyPr/>
    <a:lstStyle/>
    <a:p>
      <a:pPr>
        <a:defRPr lang="ru-RU"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3008722848583997E-2"/>
          <c:y val="0"/>
          <c:w val="0.90136309664641201"/>
          <c:h val="1"/>
        </c:manualLayout>
      </c:layout>
      <c:pie3DChart>
        <c:varyColors val="1"/>
        <c:ser>
          <c:idx val="0"/>
          <c:order val="0"/>
          <c:tx>
            <c:strRef>
              <c:f>Лист8!$A$27</c:f>
              <c:strCache>
                <c:ptCount val="1"/>
                <c:pt idx="0">
                  <c:v>Прогноз по среднесрочному финансовому плану на 2015</c:v>
                </c:pt>
              </c:strCache>
            </c:strRef>
          </c:tx>
          <c:explosion val="25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510C-4C1B-AF56-44F3ED91F328}"/>
              </c:ext>
            </c:extLst>
          </c:dPt>
          <c:dPt>
            <c:idx val="1"/>
            <c:bubble3D val="0"/>
            <c:explosion val="7"/>
            <c:extLst>
              <c:ext xmlns:c16="http://schemas.microsoft.com/office/drawing/2014/chart" uri="{C3380CC4-5D6E-409C-BE32-E72D297353CC}">
                <c16:uniqueId val="{00000001-510C-4C1B-AF56-44F3ED91F328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510C-4C1B-AF56-44F3ED91F328}"/>
              </c:ext>
            </c:extLst>
          </c:dPt>
          <c:dLbls>
            <c:dLbl>
              <c:idx val="0"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ru-RU" sz="1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00" dirty="0"/>
                      <a:t>4,5</a:t>
                    </a:r>
                  </a:p>
                  <a:p>
                    <a:pPr>
                      <a:defRPr lang="ru-RU" sz="1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endParaRPr lang="en-US" sz="10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10C-4C1B-AF56-44F3ED91F328}"/>
                </c:ext>
              </c:extLst>
            </c:dLbl>
            <c:dLbl>
              <c:idx val="1"/>
              <c:layout>
                <c:manualLayout>
                  <c:x val="-0.11855585062771699"/>
                  <c:y val="8.2666765406321202E-2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ru-RU" sz="1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00" dirty="0"/>
                      <a:t>15,4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10C-4C1B-AF56-44F3ED91F328}"/>
                </c:ext>
              </c:extLst>
            </c:dLbl>
            <c:dLbl>
              <c:idx val="2"/>
              <c:layout>
                <c:manualLayout>
                  <c:x val="0.14786314873103701"/>
                  <c:y val="-0.18347558767404001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ru-RU" sz="1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00" dirty="0"/>
                      <a:t>80,1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10C-4C1B-AF56-44F3ED91F3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Лист8!$B$26:$D$26</c:f>
              <c:strCache>
                <c:ptCount val="3"/>
                <c:pt idx="0">
                  <c:v>Неналоговые доходы</c:v>
                </c:pt>
                <c:pt idx="1">
                  <c:v>Налоговые доходы</c:v>
                </c:pt>
                <c:pt idx="2">
                  <c:v>Безвозмездные поступления </c:v>
                </c:pt>
              </c:strCache>
            </c:strRef>
          </c:cat>
          <c:val>
            <c:numRef>
              <c:f>Лист8!$B$27:$D$27</c:f>
              <c:numCache>
                <c:formatCode>0.0%</c:formatCode>
                <c:ptCount val="3"/>
                <c:pt idx="0">
                  <c:v>1.4E-2</c:v>
                </c:pt>
                <c:pt idx="1">
                  <c:v>0.154</c:v>
                </c:pt>
                <c:pt idx="2">
                  <c:v>0.83200000000000096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10C-4C1B-AF56-44F3ED91F3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  <c:extLst>
      <c:ext uri="{0b15fc19-7d7d-44ad-8c2d-2c3a37ce22c3}">
        <chartProps xmlns="https://web.wps.cn/et/2018/main" chartId="{dec3bf47-52b4-48d6-be0d-b19dc36459a9}"/>
      </c:ext>
    </c:extLst>
  </c:chart>
  <c:txPr>
    <a:bodyPr/>
    <a:lstStyle/>
    <a:p>
      <a:pPr>
        <a:defRPr lang="ru-RU"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ru-RU"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/>
              <a:t>Ожидаемый факт на                  2025год</a:t>
            </a:r>
          </a:p>
        </c:rich>
      </c:tx>
      <c:layout>
        <c:manualLayout>
          <c:xMode val="edge"/>
          <c:yMode val="edge"/>
          <c:x val="0.15979932509373901"/>
          <c:y val="0.76152547863682296"/>
        </c:manualLayout>
      </c:layout>
      <c:overlay val="0"/>
    </c:title>
    <c:autoTitleDeleted val="0"/>
    <c:view3D>
      <c:rotX val="30"/>
      <c:rotY val="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9991959200920401E-2"/>
          <c:y val="0"/>
          <c:w val="0.90136309664641201"/>
          <c:h val="1"/>
        </c:manualLayout>
      </c:layout>
      <c:pie3DChart>
        <c:varyColors val="1"/>
        <c:ser>
          <c:idx val="0"/>
          <c:order val="0"/>
          <c:tx>
            <c:strRef>
              <c:f>Лист8!$A$27</c:f>
              <c:strCache>
                <c:ptCount val="1"/>
                <c:pt idx="0">
                  <c:v>#ССЫЛКА!</c:v>
                </c:pt>
              </c:strCache>
            </c:strRef>
          </c:tx>
          <c:explosion val="25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ECD0-466A-8814-55FF1DBF327B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ECD0-466A-8814-55FF1DBF327B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ECD0-466A-8814-55FF1DBF327B}"/>
              </c:ext>
            </c:extLst>
          </c:dPt>
          <c:cat>
            <c:numRef>
              <c:f>Лист8!$B$26:$D$26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cat>
          <c:val>
            <c:numRef>
              <c:f>Лист8!$B$27:$D$27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CD0-466A-8814-55FF1DBF32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  <c:extLst>
      <c:ext uri="{0b15fc19-7d7d-44ad-8c2d-2c3a37ce22c3}">
        <chartProps xmlns="https://web.wps.cn/et/2018/main" chartId="{a1076975-7475-46e1-b337-a5f309eb821a}"/>
      </c:ext>
    </c:extLst>
  </c:chart>
  <c:txPr>
    <a:bodyPr/>
    <a:lstStyle/>
    <a:p>
      <a:pPr>
        <a:defRPr lang="ru-RU"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0.90136309664641201"/>
          <c:h val="1"/>
        </c:manualLayout>
      </c:layout>
      <c:pie3DChart>
        <c:varyColors val="1"/>
        <c:ser>
          <c:idx val="0"/>
          <c:order val="0"/>
          <c:tx>
            <c:strRef>
              <c:f>Лист8!$A$27</c:f>
              <c:strCache>
                <c:ptCount val="1"/>
                <c:pt idx="0">
                  <c:v>Прогноз по среднесрочному финансовому плану на 2015</c:v>
                </c:pt>
              </c:strCache>
            </c:strRef>
          </c:tx>
          <c:explosion val="25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343C-4676-B044-4FE33CFEF252}"/>
              </c:ext>
            </c:extLst>
          </c:dPt>
          <c:dPt>
            <c:idx val="1"/>
            <c:bubble3D val="0"/>
            <c:explosion val="7"/>
            <c:extLst>
              <c:ext xmlns:c16="http://schemas.microsoft.com/office/drawing/2014/chart" uri="{C3380CC4-5D6E-409C-BE32-E72D297353CC}">
                <c16:uniqueId val="{00000001-343C-4676-B044-4FE33CFEF252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343C-4676-B044-4FE33CFEF252}"/>
              </c:ext>
            </c:extLst>
          </c:dPt>
          <c:dLbls>
            <c:dLbl>
              <c:idx val="0"/>
              <c:layout>
                <c:manualLayout>
                  <c:x val="-1.4231454781302201E-3"/>
                  <c:y val="1.67485633831818E-2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ru-RU" sz="1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00" dirty="0"/>
                      <a:t>0,9%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43C-4676-B044-4FE33CFEF252}"/>
                </c:ext>
              </c:extLst>
            </c:dLbl>
            <c:dLbl>
              <c:idx val="1"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ru-RU" sz="1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00" dirty="0"/>
                      <a:t>15,4%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43C-4676-B044-4FE33CFEF252}"/>
                </c:ext>
              </c:extLst>
            </c:dLbl>
            <c:dLbl>
              <c:idx val="2"/>
              <c:layout>
                <c:manualLayout>
                  <c:x val="0.122466501088523"/>
                  <c:y val="-0.18347558767404001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ru-RU" sz="1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00" dirty="0"/>
                      <a:t>83,7%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43C-4676-B044-4FE33CFEF2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Лист8!$B$26:$D$26</c:f>
              <c:strCache>
                <c:ptCount val="3"/>
                <c:pt idx="0">
                  <c:v>Неналоговые доходы</c:v>
                </c:pt>
                <c:pt idx="1">
                  <c:v>Налоговые доходы</c:v>
                </c:pt>
                <c:pt idx="2">
                  <c:v>Безвозмездные поступления </c:v>
                </c:pt>
              </c:strCache>
            </c:strRef>
          </c:cat>
          <c:val>
            <c:numRef>
              <c:f>Лист8!$B$27:$D$27</c:f>
              <c:numCache>
                <c:formatCode>0.0%</c:formatCode>
                <c:ptCount val="3"/>
                <c:pt idx="0">
                  <c:v>1.4E-2</c:v>
                </c:pt>
                <c:pt idx="1">
                  <c:v>0.154</c:v>
                </c:pt>
                <c:pt idx="2">
                  <c:v>0.83200000000000096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43C-4676-B044-4FE33CFEF2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  <c:extLst>
      <c:ext uri="{0b15fc19-7d7d-44ad-8c2d-2c3a37ce22c3}">
        <chartProps xmlns="https://web.wps.cn/et/2018/main" chartId="{3f872da1-9cd8-48ba-9e27-c112b6853f5b}"/>
      </c:ext>
    </c:extLst>
  </c:chart>
  <c:txPr>
    <a:bodyPr/>
    <a:lstStyle/>
    <a:p>
      <a:pPr>
        <a:defRPr lang="ru-RU"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ru-RU"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/>
              <a:t>  2026 год</a:t>
            </a:r>
            <a:r>
              <a:rPr lang="ru-RU" sz="1600" baseline="0" dirty="0"/>
              <a:t>  </a:t>
            </a:r>
          </a:p>
          <a:p>
            <a:pPr>
              <a:defRPr lang="ru-RU"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600" baseline="0" dirty="0"/>
              <a:t>    1 705,8  </a:t>
            </a:r>
            <a:r>
              <a:rPr lang="ru-RU" sz="1600" dirty="0"/>
              <a:t>млн.руб</a:t>
            </a:r>
            <a:r>
              <a:rPr lang="ru-RU" sz="1800" dirty="0"/>
              <a:t>.</a:t>
            </a:r>
          </a:p>
        </c:rich>
      </c:tx>
      <c:layout>
        <c:manualLayout>
          <c:xMode val="edge"/>
          <c:yMode val="edge"/>
          <c:x val="0.37090916611619901"/>
          <c:y val="3.2404677806410699E-4"/>
        </c:manualLayout>
      </c:layout>
      <c:overlay val="0"/>
    </c:title>
    <c:autoTitleDeleted val="0"/>
    <c:view3D>
      <c:rotX val="50"/>
      <c:rotY val="340"/>
      <c:depthPercent val="10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952828813064999"/>
          <c:y val="0.153179621621647"/>
          <c:w val="0.46041615631379401"/>
          <c:h val="0.75679840929040298"/>
        </c:manualLayout>
      </c:layout>
      <c:pie3DChart>
        <c:varyColors val="1"/>
        <c:ser>
          <c:idx val="1"/>
          <c:order val="1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5B99-4C60-A6C7-E14AE96BC726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2-5B99-4C60-A6C7-E14AE96BC726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3-5B99-4C60-A6C7-E14AE96BC726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4-5B99-4C60-A6C7-E14AE96BC726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5-5B99-4C60-A6C7-E14AE96BC726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6-5B99-4C60-A6C7-E14AE96BC726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7-5B99-4C60-A6C7-E14AE96BC726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08-5B99-4C60-A6C7-E14AE96BC726}"/>
              </c:ext>
            </c:extLst>
          </c:dPt>
          <c:dPt>
            <c:idx val="8"/>
            <c:bubble3D val="0"/>
            <c:spPr>
              <a:solidFill>
                <a:schemeClr val="tx2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A-5B99-4C60-A6C7-E14AE96BC726}"/>
              </c:ext>
            </c:extLst>
          </c:dPt>
          <c:dLbls>
            <c:dLbl>
              <c:idx val="0"/>
              <c:layout>
                <c:manualLayout>
                  <c:x val="-9.2260812563732697E-2"/>
                  <c:y val="8.9043035051767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B99-4C60-A6C7-E14AE96BC726}"/>
                </c:ext>
              </c:extLst>
            </c:dLbl>
            <c:dLbl>
              <c:idx val="1"/>
              <c:layout>
                <c:manualLayout>
                  <c:x val="-1.6196871022034102E-2"/>
                  <c:y val="-4.289881622949714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B99-4C60-A6C7-E14AE96BC726}"/>
                </c:ext>
              </c:extLst>
            </c:dLbl>
            <c:dLbl>
              <c:idx val="2"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B99-4C60-A6C7-E14AE96BC726}"/>
                </c:ext>
              </c:extLst>
            </c:dLbl>
            <c:dLbl>
              <c:idx val="3"/>
              <c:layout>
                <c:manualLayout>
                  <c:x val="8.1979501286478E-4"/>
                  <c:y val="-1.9021249195106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B99-4C60-A6C7-E14AE96BC726}"/>
                </c:ext>
              </c:extLst>
            </c:dLbl>
            <c:dLbl>
              <c:idx val="4"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B99-4C60-A6C7-E14AE96BC726}"/>
                </c:ext>
              </c:extLst>
            </c:dLbl>
            <c:dLbl>
              <c:idx val="5"/>
              <c:layout>
                <c:manualLayout>
                  <c:x val="-1.34747979032533E-4"/>
                  <c:y val="-1.6027292848048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B99-4C60-A6C7-E14AE96BC726}"/>
                </c:ext>
              </c:extLst>
            </c:dLbl>
            <c:dLbl>
              <c:idx val="6"/>
              <c:layout>
                <c:manualLayout>
                  <c:x val="-1.1948873199188199E-3"/>
                  <c:y val="-4.8254390983770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B99-4C60-A6C7-E14AE96BC726}"/>
                </c:ext>
              </c:extLst>
            </c:dLbl>
            <c:dLbl>
              <c:idx val="7"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B99-4C60-A6C7-E14AE96BC726}"/>
                </c:ext>
              </c:extLst>
            </c:dLbl>
            <c:dLbl>
              <c:idx val="8"/>
              <c:layout>
                <c:manualLayout>
                  <c:x val="1.7750334375217301E-2"/>
                  <c:y val="1.7280252340024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B99-4C60-A6C7-E14AE96BC7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9"/>
                <c:pt idx="0">
                  <c:v>Образование </c:v>
                </c:pt>
                <c:pt idx="1">
                  <c:v>Физическая культура и спорт </c:v>
                </c:pt>
                <c:pt idx="2">
                  <c:v>Культура и кинематография </c:v>
                </c:pt>
                <c:pt idx="3">
                  <c:v>Социальная политика </c:v>
                </c:pt>
                <c:pt idx="4">
                  <c:v>Жилищно- коммунальное хозяйство </c:v>
                </c:pt>
                <c:pt idx="5">
                  <c:v>Общегосударственные вопросы </c:v>
                </c:pt>
                <c:pt idx="6">
                  <c:v>Национальная безопасность </c:v>
                </c:pt>
                <c:pt idx="7">
                  <c:v>Национальная экономика </c:v>
                </c:pt>
                <c:pt idx="8">
                  <c:v>Средства массовой информации </c:v>
                </c:pt>
              </c:strCache>
            </c:strRef>
          </c:cat>
          <c:val>
            <c:numRef>
              <c:f>Лист1!$B$2:$B$11</c:f>
              <c:numCache>
                <c:formatCode>0.0</c:formatCode>
                <c:ptCount val="9"/>
                <c:pt idx="0" formatCode="General">
                  <c:v>451.8</c:v>
                </c:pt>
                <c:pt idx="1">
                  <c:v>12.4</c:v>
                </c:pt>
                <c:pt idx="2">
                  <c:v>138.1</c:v>
                </c:pt>
                <c:pt idx="3" formatCode="General">
                  <c:v>25.9</c:v>
                </c:pt>
                <c:pt idx="4" formatCode="General">
                  <c:v>668.5</c:v>
                </c:pt>
                <c:pt idx="5" formatCode="General">
                  <c:v>111.6</c:v>
                </c:pt>
                <c:pt idx="6">
                  <c:v>35.5</c:v>
                </c:pt>
                <c:pt idx="7">
                  <c:v>256.10000000000002</c:v>
                </c:pt>
                <c:pt idx="8" formatCode="General">
                  <c:v>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B99-4C60-A6C7-E14AE96BC726}"/>
            </c:ext>
          </c:extLst>
        </c:ser>
        <c:ser>
          <c:idx val="2"/>
          <c:order val="2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C-5B99-4C60-A6C7-E14AE96BC726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D-5B99-4C60-A6C7-E14AE96BC726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E-5B99-4C60-A6C7-E14AE96BC726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F-5B99-4C60-A6C7-E14AE96BC726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10-5B99-4C60-A6C7-E14AE96BC726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11-5B99-4C60-A6C7-E14AE96BC726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12-5B99-4C60-A6C7-E14AE96BC726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13-5B99-4C60-A6C7-E14AE96BC726}"/>
              </c:ext>
            </c:extLst>
          </c:dPt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14-5B99-4C60-A6C7-E14AE96BC726}"/>
              </c:ext>
            </c:extLst>
          </c:dPt>
          <c:cat>
            <c:strRef>
              <c:f>Лист1!$A$2:$A$11</c:f>
              <c:strCache>
                <c:ptCount val="9"/>
                <c:pt idx="0">
                  <c:v>Образование </c:v>
                </c:pt>
                <c:pt idx="1">
                  <c:v>Физическая культура и спорт </c:v>
                </c:pt>
                <c:pt idx="2">
                  <c:v>Культура и кинематография </c:v>
                </c:pt>
                <c:pt idx="3">
                  <c:v>Социальная политика </c:v>
                </c:pt>
                <c:pt idx="4">
                  <c:v>Жилищно- коммунальное хозяйство </c:v>
                </c:pt>
                <c:pt idx="5">
                  <c:v>Общегосударственные вопросы </c:v>
                </c:pt>
                <c:pt idx="6">
                  <c:v>Национальная безопасность </c:v>
                </c:pt>
                <c:pt idx="7">
                  <c:v>Национальная экономика </c:v>
                </c:pt>
                <c:pt idx="8">
                  <c:v>Средства массовой информации </c:v>
                </c:pt>
              </c:strCache>
            </c:strRef>
          </c:cat>
          <c:val>
            <c:numRef>
              <c:f>Лист1!$B$2:$B$11</c:f>
              <c:numCache>
                <c:formatCode>0.0</c:formatCode>
                <c:ptCount val="9"/>
                <c:pt idx="0" formatCode="General">
                  <c:v>451.8</c:v>
                </c:pt>
                <c:pt idx="1">
                  <c:v>12.4</c:v>
                </c:pt>
                <c:pt idx="2">
                  <c:v>138.1</c:v>
                </c:pt>
                <c:pt idx="3" formatCode="General">
                  <c:v>25.9</c:v>
                </c:pt>
                <c:pt idx="4" formatCode="General">
                  <c:v>668.5</c:v>
                </c:pt>
                <c:pt idx="5" formatCode="General">
                  <c:v>111.6</c:v>
                </c:pt>
                <c:pt idx="6">
                  <c:v>35.5</c:v>
                </c:pt>
                <c:pt idx="7">
                  <c:v>256.10000000000002</c:v>
                </c:pt>
                <c:pt idx="8" formatCode="General">
                  <c:v>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5B99-4C60-A6C7-E14AE96BC726}"/>
            </c:ext>
          </c:extLst>
        </c:ser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16-5B99-4C60-A6C7-E14AE96BC726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17-5B99-4C60-A6C7-E14AE96BC726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18-5B99-4C60-A6C7-E14AE96BC726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19-5B99-4C60-A6C7-E14AE96BC726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1A-5B99-4C60-A6C7-E14AE96BC726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1B-5B99-4C60-A6C7-E14AE96BC726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1C-5B99-4C60-A6C7-E14AE96BC726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1D-5B99-4C60-A6C7-E14AE96BC726}"/>
              </c:ext>
            </c:extLst>
          </c:dPt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1E-5B99-4C60-A6C7-E14AE96BC72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9"/>
                <c:pt idx="0">
                  <c:v>Образование </c:v>
                </c:pt>
                <c:pt idx="1">
                  <c:v>Физическая культура и спорт </c:v>
                </c:pt>
                <c:pt idx="2">
                  <c:v>Культура и кинематография </c:v>
                </c:pt>
                <c:pt idx="3">
                  <c:v>Социальная политика </c:v>
                </c:pt>
                <c:pt idx="4">
                  <c:v>Жилищно- коммунальное хозяйство </c:v>
                </c:pt>
                <c:pt idx="5">
                  <c:v>Общегосударственные вопросы </c:v>
                </c:pt>
                <c:pt idx="6">
                  <c:v>Национальная безопасность </c:v>
                </c:pt>
                <c:pt idx="7">
                  <c:v>Национальная экономика </c:v>
                </c:pt>
                <c:pt idx="8">
                  <c:v>Средства массовой информации </c:v>
                </c:pt>
              </c:strCache>
            </c:strRef>
          </c:cat>
          <c:val>
            <c:numRef>
              <c:f>Лист1!$B$2:$B$11</c:f>
              <c:numCache>
                <c:formatCode>0.0</c:formatCode>
                <c:ptCount val="9"/>
                <c:pt idx="0" formatCode="General">
                  <c:v>451.8</c:v>
                </c:pt>
                <c:pt idx="1">
                  <c:v>12.4</c:v>
                </c:pt>
                <c:pt idx="2">
                  <c:v>138.1</c:v>
                </c:pt>
                <c:pt idx="3" formatCode="General">
                  <c:v>25.9</c:v>
                </c:pt>
                <c:pt idx="4" formatCode="General">
                  <c:v>668.5</c:v>
                </c:pt>
                <c:pt idx="5" formatCode="General">
                  <c:v>111.6</c:v>
                </c:pt>
                <c:pt idx="6">
                  <c:v>35.5</c:v>
                </c:pt>
                <c:pt idx="7">
                  <c:v>256.10000000000002</c:v>
                </c:pt>
                <c:pt idx="8" formatCode="General">
                  <c:v>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5B99-4C60-A6C7-E14AE96BC7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ru-RU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69161596475716802"/>
          <c:y val="0.10220087312111301"/>
          <c:w val="0.27948471162167199"/>
          <c:h val="0.40749942134398798"/>
        </c:manualLayout>
      </c:layout>
      <c:overlay val="0"/>
      <c:txPr>
        <a:bodyPr rot="0" spcFirstLastPara="0" vertOverflow="ellipsis" vert="horz" wrap="square" anchor="ctr" anchorCtr="1"/>
        <a:lstStyle/>
        <a:p>
          <a:pPr>
            <a:defRPr lang="ru-RU"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  <c:extLst>
      <c:ext uri="{0b15fc19-7d7d-44ad-8c2d-2c3a37ce22c3}">
        <chartProps xmlns="https://web.wps.cn/et/2018/main" chartId="{f9cef46e-c63c-4d8b-a96e-f66ae0084988}"/>
      </c:ext>
    </c:extLst>
  </c:chart>
  <c:txPr>
    <a:bodyPr/>
    <a:lstStyle/>
    <a:p>
      <a:pPr>
        <a:defRPr lang="ru-RU"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ru-RU" sz="216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/>
              <a:t>2028 год</a:t>
            </a:r>
          </a:p>
          <a:p>
            <a:pPr>
              <a:defRPr lang="ru-RU" sz="216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600" baseline="0" dirty="0"/>
              <a:t> 866,5 </a:t>
            </a:r>
            <a:r>
              <a:rPr lang="ru-RU" sz="1600" dirty="0"/>
              <a:t>млн.руб.</a:t>
            </a:r>
            <a:endParaRPr lang="ru-RU" sz="1600" dirty="0">
              <a:solidFill>
                <a:srgbClr val="FF0000"/>
              </a:solidFill>
            </a:endParaRPr>
          </a:p>
        </c:rich>
      </c:tx>
      <c:layout>
        <c:manualLayout>
          <c:xMode val="edge"/>
          <c:yMode val="edge"/>
          <c:x val="0.26924538918609198"/>
          <c:y val="2.2992910881709599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6948154392915901"/>
          <c:y val="0.32371162141732401"/>
          <c:w val="0.437881129268408"/>
          <c:h val="0.4317994469174509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4436-4F0E-BCAC-A0CE38D16F6E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4436-4F0E-BCAC-A0CE38D16F6E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4436-4F0E-BCAC-A0CE38D16F6E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4436-4F0E-BCAC-A0CE38D16F6E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4-4436-4F0E-BCAC-A0CE38D16F6E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5-4436-4F0E-BCAC-A0CE38D16F6E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6-4436-4F0E-BCAC-A0CE38D16F6E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07-4436-4F0E-BCAC-A0CE38D16F6E}"/>
              </c:ext>
            </c:extLst>
          </c:dPt>
          <c:dPt>
            <c:idx val="8"/>
            <c:bubble3D val="0"/>
            <c:spPr>
              <a:solidFill>
                <a:schemeClr val="tx2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4436-4F0E-BCAC-A0CE38D16F6E}"/>
              </c:ext>
            </c:extLst>
          </c:dPt>
          <c:dLbls>
            <c:dLbl>
              <c:idx val="0"/>
              <c:layout>
                <c:manualLayout>
                  <c:x val="-0.15115500528578099"/>
                  <c:y val="-3.46378602348813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436-4F0E-BCAC-A0CE38D16F6E}"/>
                </c:ext>
              </c:extLst>
            </c:dLbl>
            <c:dLbl>
              <c:idx val="1"/>
              <c:layout>
                <c:manualLayout>
                  <c:x val="1.7504055711796713E-2"/>
                  <c:y val="-8.3175507319522071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436-4F0E-BCAC-A0CE38D16F6E}"/>
                </c:ext>
              </c:extLst>
            </c:dLbl>
            <c:dLbl>
              <c:idx val="3"/>
              <c:layout>
                <c:manualLayout>
                  <c:x val="3.8054272610664E-3"/>
                  <c:y val="-1.61964454025401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436-4F0E-BCAC-A0CE38D16F6E}"/>
                </c:ext>
              </c:extLst>
            </c:dLbl>
            <c:dLbl>
              <c:idx val="4"/>
              <c:layout>
                <c:manualLayout>
                  <c:x val="2.2070533878574744E-2"/>
                  <c:y val="-4.5308613857565393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3632940541028664E-2"/>
                      <c:h val="4.82639264590047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4436-4F0E-BCAC-A0CE38D16F6E}"/>
                </c:ext>
              </c:extLst>
            </c:dLbl>
            <c:dLbl>
              <c:idx val="6"/>
              <c:layout>
                <c:manualLayout>
                  <c:x val="1.5048703711955101E-2"/>
                  <c:y val="-4.467354753616969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436-4F0E-BCAC-A0CE38D16F6E}"/>
                </c:ext>
              </c:extLst>
            </c:dLbl>
            <c:dLbl>
              <c:idx val="8"/>
              <c:layout>
                <c:manualLayout>
                  <c:x val="2.7212703697759799E-2"/>
                  <c:y val="4.296071807410309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436-4F0E-BCAC-A0CE38D16F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9"/>
                <c:pt idx="0">
                  <c:v>Образование </c:v>
                </c:pt>
                <c:pt idx="1">
                  <c:v>Физическая культура и спорт </c:v>
                </c:pt>
                <c:pt idx="2">
                  <c:v>Культура и кинематография </c:v>
                </c:pt>
                <c:pt idx="3">
                  <c:v>Социальная политика </c:v>
                </c:pt>
                <c:pt idx="4">
                  <c:v>Жилищно- коммунальное хозяйство </c:v>
                </c:pt>
                <c:pt idx="5">
                  <c:v>Общегосударственные вопросы </c:v>
                </c:pt>
                <c:pt idx="6">
                  <c:v>Национальная безопасность </c:v>
                </c:pt>
                <c:pt idx="7">
                  <c:v>Национальная экономика </c:v>
                </c:pt>
                <c:pt idx="8">
                  <c:v>Средства массовой информации 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9"/>
                <c:pt idx="0">
                  <c:v>458</c:v>
                </c:pt>
                <c:pt idx="1">
                  <c:v>9.6</c:v>
                </c:pt>
                <c:pt idx="2">
                  <c:v>127</c:v>
                </c:pt>
                <c:pt idx="3">
                  <c:v>22.7</c:v>
                </c:pt>
                <c:pt idx="4" formatCode="0.0">
                  <c:v>49.3</c:v>
                </c:pt>
                <c:pt idx="5" formatCode="0.0">
                  <c:v>104.2</c:v>
                </c:pt>
                <c:pt idx="6" formatCode="0.0">
                  <c:v>35.4</c:v>
                </c:pt>
                <c:pt idx="7" formatCode="0.0">
                  <c:v>56.3</c:v>
                </c:pt>
                <c:pt idx="8" formatCode="0.0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436-4F0E-BCAC-A0CE38D16F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ru-RU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700218117500222"/>
          <c:y val="0.10860428585589001"/>
          <c:w val="0.29978184887693099"/>
          <c:h val="0.87531145888742701"/>
        </c:manualLayout>
      </c:layout>
      <c:overlay val="0"/>
      <c:txPr>
        <a:bodyPr rot="0" spcFirstLastPara="0" vertOverflow="ellipsis" vert="horz" wrap="square" anchor="ctr" anchorCtr="1"/>
        <a:lstStyle/>
        <a:p>
          <a:pPr>
            <a:defRPr lang="ru-RU"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  <c:extLst>
      <c:ext uri="{0b15fc19-7d7d-44ad-8c2d-2c3a37ce22c3}">
        <chartProps xmlns="https://web.wps.cn/et/2018/main" chartId="{d752e1cf-48b8-4443-ab77-eb021e246283}"/>
      </c:ext>
    </c:extLst>
  </c:chart>
  <c:txPr>
    <a:bodyPr/>
    <a:lstStyle/>
    <a:p>
      <a:pPr>
        <a:defRPr lang="ru-RU"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ru-RU" sz="216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/>
              <a:t>2027 год</a:t>
            </a:r>
          </a:p>
          <a:p>
            <a:pPr>
              <a:defRPr lang="ru-RU" sz="216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600" baseline="0" dirty="0"/>
              <a:t> 1 799,6 </a:t>
            </a:r>
            <a:r>
              <a:rPr lang="ru-RU" sz="1600" dirty="0"/>
              <a:t>млн.руб.</a:t>
            </a:r>
            <a:endParaRPr lang="ru-RU" sz="1600" dirty="0">
              <a:solidFill>
                <a:srgbClr val="FF0000"/>
              </a:solidFill>
            </a:endParaRPr>
          </a:p>
        </c:rich>
      </c:tx>
      <c:layout>
        <c:manualLayout>
          <c:xMode val="edge"/>
          <c:yMode val="edge"/>
          <c:x val="0.26924538918609198"/>
          <c:y val="2.2992910881709599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1985438767153"/>
          <c:y val="0.34155869803564298"/>
          <c:w val="0.437881129268408"/>
          <c:h val="0.4317994469174509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tx2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1371-4C9C-9485-43DD9FE78546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2-1371-4C9C-9485-43DD9FE78546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3-1371-4C9C-9485-43DD9FE78546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4-1371-4C9C-9485-43DD9FE78546}"/>
              </c:ext>
            </c:extLst>
          </c:dPt>
          <c:dPt>
            <c:idx val="4"/>
            <c:bubble3D val="0"/>
            <c:spPr>
              <a:solidFill>
                <a:srgbClr val="002060"/>
              </a:solidFill>
            </c:spPr>
            <c:extLst>
              <c:ext xmlns:c16="http://schemas.microsoft.com/office/drawing/2014/chart" uri="{C3380CC4-5D6E-409C-BE32-E72D297353CC}">
                <c16:uniqueId val="{00000006-1371-4C9C-9485-43DD9FE78546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7-1371-4C9C-9485-43DD9FE78546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8-1371-4C9C-9485-43DD9FE78546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09-1371-4C9C-9485-43DD9FE78546}"/>
              </c:ext>
            </c:extLst>
          </c:dPt>
          <c:dPt>
            <c:idx val="8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1371-4C9C-9485-43DD9FE78546}"/>
              </c:ext>
            </c:extLst>
          </c:dPt>
          <c:dLbls>
            <c:dLbl>
              <c:idx val="0"/>
              <c:layout>
                <c:manualLayout>
                  <c:x val="-3.7882172400472085E-2"/>
                  <c:y val="3.800309170000326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371-4C9C-9485-43DD9FE78546}"/>
                </c:ext>
              </c:extLst>
            </c:dLbl>
            <c:dLbl>
              <c:idx val="1"/>
              <c:layout>
                <c:manualLayout>
                  <c:x val="3.4220553309498398E-3"/>
                  <c:y val="1.810869073390420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371-4C9C-9485-43DD9FE78546}"/>
                </c:ext>
              </c:extLst>
            </c:dLbl>
            <c:dLbl>
              <c:idx val="2"/>
              <c:layout>
                <c:manualLayout>
                  <c:x val="-0.14738950233217099"/>
                  <c:y val="7.234774739464120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371-4C9C-9485-43DD9FE78546}"/>
                </c:ext>
              </c:extLst>
            </c:dLbl>
            <c:dLbl>
              <c:idx val="3"/>
              <c:layout>
                <c:manualLayout>
                  <c:x val="5.5164362466889653E-2"/>
                  <c:y val="-4.1845016998296762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371-4C9C-9485-43DD9FE78546}"/>
                </c:ext>
              </c:extLst>
            </c:dLbl>
            <c:dLbl>
              <c:idx val="4"/>
              <c:layout>
                <c:manualLayout>
                  <c:x val="-4.4273395348433699E-2"/>
                  <c:y val="-1.65427893247820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371-4C9C-9485-43DD9FE78546}"/>
                </c:ext>
              </c:extLst>
            </c:dLbl>
            <c:dLbl>
              <c:idx val="5"/>
              <c:layout>
                <c:manualLayout>
                  <c:x val="8.9354990789231384E-2"/>
                  <c:y val="-6.903548191098243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371-4C9C-9485-43DD9FE78546}"/>
                </c:ext>
              </c:extLst>
            </c:dLbl>
            <c:dLbl>
              <c:idx val="6"/>
              <c:layout>
                <c:manualLayout>
                  <c:x val="2.4865137533642452E-2"/>
                  <c:y val="3.3746896760978901E-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371-4C9C-9485-43DD9FE78546}"/>
                </c:ext>
              </c:extLst>
            </c:dLbl>
            <c:dLbl>
              <c:idx val="7"/>
              <c:layout>
                <c:manualLayout>
                  <c:x val="8.4470888969532636E-3"/>
                  <c:y val="-2.50642590853683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371-4C9C-9485-43DD9FE78546}"/>
                </c:ext>
              </c:extLst>
            </c:dLbl>
            <c:dLbl>
              <c:idx val="8"/>
              <c:layout>
                <c:manualLayout>
                  <c:x val="9.7321857740130399E-2"/>
                  <c:y val="5.955097710885950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371-4C9C-9485-43DD9FE785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9"/>
                <c:pt idx="0">
                  <c:v>Социальная политика </c:v>
                </c:pt>
                <c:pt idx="1">
                  <c:v>Общегосударственные вопросы </c:v>
                </c:pt>
                <c:pt idx="2">
                  <c:v>Жилищно- коммунальное хозяйство </c:v>
                </c:pt>
                <c:pt idx="3">
                  <c:v>Национальная безопасность </c:v>
                </c:pt>
                <c:pt idx="4">
                  <c:v>Средства массовой информации </c:v>
                </c:pt>
                <c:pt idx="5">
                  <c:v>Национальная экономика </c:v>
                </c:pt>
                <c:pt idx="6">
                  <c:v>Физическая культура и спорт </c:v>
                </c:pt>
                <c:pt idx="7">
                  <c:v>Культура и кинематография </c:v>
                </c:pt>
                <c:pt idx="8">
                  <c:v>Образование </c:v>
                </c:pt>
              </c:strCache>
            </c:strRef>
          </c:cat>
          <c:val>
            <c:numRef>
              <c:f>Лист1!$B$2:$B$11</c:f>
              <c:numCache>
                <c:formatCode>0.0</c:formatCode>
                <c:ptCount val="9"/>
                <c:pt idx="0" formatCode="General">
                  <c:v>22.7</c:v>
                </c:pt>
                <c:pt idx="1">
                  <c:v>101.9</c:v>
                </c:pt>
                <c:pt idx="2">
                  <c:v>810.1</c:v>
                </c:pt>
                <c:pt idx="3">
                  <c:v>34.5</c:v>
                </c:pt>
                <c:pt idx="4">
                  <c:v>3.2</c:v>
                </c:pt>
                <c:pt idx="5">
                  <c:v>248.1</c:v>
                </c:pt>
                <c:pt idx="6" formatCode="General">
                  <c:v>9.5</c:v>
                </c:pt>
                <c:pt idx="7" formatCode="General">
                  <c:v>124.1</c:v>
                </c:pt>
                <c:pt idx="8" formatCode="General">
                  <c:v>444.8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371-4C9C-9485-43DD9FE785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ru-RU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700218117500222"/>
          <c:y val="0.10860428585589001"/>
          <c:w val="0.29978184887693099"/>
          <c:h val="0.87531145888742701"/>
        </c:manualLayout>
      </c:layout>
      <c:overlay val="0"/>
      <c:txPr>
        <a:bodyPr rot="0" spcFirstLastPara="0" vertOverflow="ellipsis" vert="horz" wrap="square" anchor="ctr" anchorCtr="1"/>
        <a:lstStyle/>
        <a:p>
          <a:pPr>
            <a:defRPr lang="ru-RU"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  <c:extLst>
      <c:ext uri="{0b15fc19-7d7d-44ad-8c2d-2c3a37ce22c3}">
        <chartProps xmlns="https://web.wps.cn/et/2018/main" chartId="{eddfac01-d416-466d-97f9-aee5684d318c}"/>
      </c:ext>
    </c:extLst>
  </c:chart>
  <c:txPr>
    <a:bodyPr/>
    <a:lstStyle/>
    <a:p>
      <a:pPr>
        <a:defRPr lang="ru-RU"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571741032370999E-2"/>
          <c:y val="6.0659813356663803E-2"/>
          <c:w val="0.87087270341209799"/>
          <c:h val="0.79822506561679796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0.144444444444458"/>
                  <c:y val="-1.3888888888889599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Доходы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CCE-4248-AF05-9906964A4EA3}"/>
                </c:ext>
              </c:extLst>
            </c:dLbl>
            <c:dLbl>
              <c:idx val="1"/>
              <c:layout>
                <c:manualLayout>
                  <c:x val="4.1666666666666699E-2"/>
                  <c:y val="-8.3333333333333301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Расходы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CCE-4248-AF05-9906964A4E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Лист4!$A$4:$A$5</c:f>
              <c:strCache>
                <c:ptCount val="2"/>
                <c:pt idx="0">
                  <c:v>доходы </c:v>
                </c:pt>
                <c:pt idx="1">
                  <c:v>расходы</c:v>
                </c:pt>
              </c:strCache>
            </c:strRef>
          </c:cat>
          <c:val>
            <c:numRef>
              <c:f>Лист4!$B$4:$B$5</c:f>
              <c:numCache>
                <c:formatCode>General</c:formatCode>
                <c:ptCount val="2"/>
                <c:pt idx="0">
                  <c:v>150</c:v>
                </c:pt>
                <c:pt idx="1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CCE-4248-AF05-9906964A4E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7750528"/>
        <c:axId val="127752064"/>
      </c:barChart>
      <c:catAx>
        <c:axId val="12775052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27752064"/>
        <c:crosses val="autoZero"/>
        <c:auto val="1"/>
        <c:lblAlgn val="ctr"/>
        <c:lblOffset val="100"/>
        <c:noMultiLvlLbl val="0"/>
      </c:catAx>
      <c:valAx>
        <c:axId val="12775206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127750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13fb0f3f-1829-4402-943e-9974241c8a8b}"/>
      </c:ext>
    </c:extLst>
  </c:chart>
  <c:txPr>
    <a:bodyPr/>
    <a:lstStyle/>
    <a:p>
      <a:pPr>
        <a:defRPr lang="ru-RU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194043452901695E-2"/>
          <c:y val="6.3898887639045193E-2"/>
          <c:w val="0.88065780839895003"/>
          <c:h val="0.82705005624297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2025 г.</c:v>
                </c:pt>
                <c:pt idx="1">
                  <c:v>2026 г.</c:v>
                </c:pt>
                <c:pt idx="2">
                  <c:v>2027 г.</c:v>
                </c:pt>
                <c:pt idx="3">
                  <c:v>2028 г.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2977.1</c:v>
                </c:pt>
                <c:pt idx="1">
                  <c:v>3173.4</c:v>
                </c:pt>
                <c:pt idx="2">
                  <c:v>3372.5</c:v>
                </c:pt>
                <c:pt idx="3">
                  <c:v>3589.2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42-418A-AAAB-C9C845F4EE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7688064"/>
        <c:axId val="167689600"/>
      </c:barChart>
      <c:catAx>
        <c:axId val="1676880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ru-RU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7689600"/>
        <c:crosses val="autoZero"/>
        <c:auto val="1"/>
        <c:lblAlgn val="ctr"/>
        <c:lblOffset val="100"/>
        <c:noMultiLvlLbl val="0"/>
      </c:catAx>
      <c:valAx>
        <c:axId val="167689600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ru-RU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7688064"/>
        <c:crosses val="autoZero"/>
        <c:crossBetween val="between"/>
      </c:valAx>
      <c:spPr>
        <a:ln>
          <a:solidFill>
            <a:srgbClr val="00B0F0"/>
          </a:solidFill>
        </a:ln>
      </c:spPr>
    </c:plotArea>
    <c:plotVisOnly val="1"/>
    <c:dispBlanksAs val="gap"/>
    <c:showDLblsOverMax val="0"/>
    <c:extLst>
      <c:ext uri="{0b15fc19-7d7d-44ad-8c2d-2c3a37ce22c3}">
        <chartProps xmlns="https://web.wps.cn/et/2018/main" chartId="{edba2c43-1e11-4f48-acd3-0cc714165c09}"/>
      </c:ext>
    </c:extLst>
  </c:chart>
  <c:spPr>
    <a:ln w="19050">
      <a:solidFill>
        <a:srgbClr val="99CCFF"/>
      </a:solidFill>
    </a:ln>
  </c:spPr>
  <c:txPr>
    <a:bodyPr/>
    <a:lstStyle/>
    <a:p>
      <a:pPr>
        <a:defRPr lang="ru-RU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194043452901695E-2"/>
          <c:y val="6.3898887639045096E-2"/>
          <c:w val="0.88065780839895003"/>
          <c:h val="0.82705005624297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-2.2021613492655285E-17"/>
                  <c:y val="2.222206668719729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61E-460D-A0CE-CF60D5D4DE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2025 г.</c:v>
                </c:pt>
                <c:pt idx="1">
                  <c:v>2026 г.</c:v>
                </c:pt>
                <c:pt idx="2">
                  <c:v>2027 г.</c:v>
                </c:pt>
                <c:pt idx="3">
                  <c:v>2028 г.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252.7</c:v>
                </c:pt>
                <c:pt idx="1">
                  <c:v>312.2</c:v>
                </c:pt>
                <c:pt idx="2">
                  <c:v>331</c:v>
                </c:pt>
                <c:pt idx="3" formatCode="General">
                  <c:v>351.2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1E-460D-A0CE-CF60D5D4DE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7828480"/>
        <c:axId val="168252160"/>
      </c:barChart>
      <c:catAx>
        <c:axId val="1678284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ru-RU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8252160"/>
        <c:crosses val="autoZero"/>
        <c:auto val="1"/>
        <c:lblAlgn val="ctr"/>
        <c:lblOffset val="100"/>
        <c:noMultiLvlLbl val="0"/>
      </c:catAx>
      <c:valAx>
        <c:axId val="168252160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ru-RU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7828480"/>
        <c:crosses val="autoZero"/>
        <c:crossBetween val="between"/>
      </c:valAx>
    </c:plotArea>
    <c:plotVisOnly val="1"/>
    <c:dispBlanksAs val="gap"/>
    <c:showDLblsOverMax val="0"/>
    <c:extLst>
      <c:ext uri="{0b15fc19-7d7d-44ad-8c2d-2c3a37ce22c3}">
        <chartProps xmlns="https://web.wps.cn/et/2018/main" chartId="{7f98a1e6-dc1c-48a3-ad81-a440578c6c37}"/>
      </c:ext>
    </c:extLst>
  </c:chart>
  <c:spPr>
    <a:ln w="19050">
      <a:solidFill>
        <a:srgbClr val="99CCFF"/>
      </a:solidFill>
    </a:ln>
  </c:spPr>
  <c:txPr>
    <a:bodyPr/>
    <a:lstStyle/>
    <a:p>
      <a:pPr>
        <a:defRPr lang="ru-RU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194043452901695E-2"/>
          <c:y val="6.3898887639045096E-2"/>
          <c:w val="0.88065780839895003"/>
          <c:h val="0.82705005624297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1"/>
              <c:layout>
                <c:manualLayout>
                  <c:x val="4.6783298288836398E-3"/>
                  <c:y val="6.584316055465863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055-4F9D-9B7B-BFF9FE3815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2025 г.</c:v>
                </c:pt>
                <c:pt idx="1">
                  <c:v>2026 г.</c:v>
                </c:pt>
                <c:pt idx="2">
                  <c:v>2027 г.</c:v>
                </c:pt>
                <c:pt idx="3">
                  <c:v>2028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0.0">
                  <c:v>1617.9</c:v>
                </c:pt>
                <c:pt idx="1">
                  <c:v>1748.3</c:v>
                </c:pt>
                <c:pt idx="2" formatCode="0.0">
                  <c:v>1893.4</c:v>
                </c:pt>
                <c:pt idx="3" formatCode="0.0">
                  <c:v>2052.5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55-4F9D-9B7B-BFF9FE3815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7845888"/>
        <c:axId val="167847424"/>
      </c:barChart>
      <c:catAx>
        <c:axId val="1678458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ru-RU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7847424"/>
        <c:crosses val="autoZero"/>
        <c:auto val="1"/>
        <c:lblAlgn val="ctr"/>
        <c:lblOffset val="100"/>
        <c:noMultiLvlLbl val="0"/>
      </c:catAx>
      <c:valAx>
        <c:axId val="167847424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spPr>
          <a:ln w="9525" cap="flat" cmpd="sng" algn="ctr">
            <a:solidFill>
              <a:srgbClr val="99CCFF"/>
            </a:solidFill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ru-RU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7845888"/>
        <c:crosses val="autoZero"/>
        <c:crossBetween val="between"/>
      </c:valAx>
    </c:plotArea>
    <c:plotVisOnly val="1"/>
    <c:dispBlanksAs val="gap"/>
    <c:showDLblsOverMax val="0"/>
    <c:extLst>
      <c:ext uri="{0b15fc19-7d7d-44ad-8c2d-2c3a37ce22c3}">
        <chartProps xmlns="https://web.wps.cn/et/2018/main" chartId="{ffe70bd1-9db6-4067-8810-a5d883cc6364}"/>
      </c:ext>
    </c:extLst>
  </c:chart>
  <c:spPr>
    <a:ln w="19050">
      <a:solidFill>
        <a:srgbClr val="99CCFF"/>
      </a:solidFill>
    </a:ln>
  </c:spPr>
  <c:txPr>
    <a:bodyPr/>
    <a:lstStyle/>
    <a:p>
      <a:pPr>
        <a:defRPr lang="ru-RU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083761159743599"/>
          <c:y val="4.01809183410013E-2"/>
          <c:w val="0.88065780839895003"/>
          <c:h val="0.82705005624297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2025 г.</c:v>
                </c:pt>
                <c:pt idx="1">
                  <c:v>2026 г.</c:v>
                </c:pt>
                <c:pt idx="2">
                  <c:v>2027 г.</c:v>
                </c:pt>
                <c:pt idx="3">
                  <c:v>2028 г.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806.4</c:v>
                </c:pt>
                <c:pt idx="1">
                  <c:v>902.6</c:v>
                </c:pt>
                <c:pt idx="2">
                  <c:v>978.1</c:v>
                </c:pt>
                <c:pt idx="3">
                  <c:v>1057.9000000000001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AE-43B1-B928-8AFBD95D64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7875328"/>
        <c:axId val="167876864"/>
      </c:barChart>
      <c:catAx>
        <c:axId val="1678753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ru-RU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7876864"/>
        <c:crosses val="autoZero"/>
        <c:auto val="1"/>
        <c:lblAlgn val="ctr"/>
        <c:lblOffset val="100"/>
        <c:noMultiLvlLbl val="0"/>
      </c:catAx>
      <c:valAx>
        <c:axId val="167876864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ru-RU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7875328"/>
        <c:crosses val="autoZero"/>
        <c:crossBetween val="between"/>
      </c:valAx>
    </c:plotArea>
    <c:plotVisOnly val="1"/>
    <c:dispBlanksAs val="gap"/>
    <c:showDLblsOverMax val="0"/>
    <c:extLst>
      <c:ext uri="{0b15fc19-7d7d-44ad-8c2d-2c3a37ce22c3}">
        <chartProps xmlns="https://web.wps.cn/et/2018/main" chartId="{eaf77ca5-6f12-4dc8-8694-7bc5445e9b72}"/>
      </c:ext>
    </c:extLst>
  </c:chart>
  <c:spPr>
    <a:ln w="19050">
      <a:solidFill>
        <a:srgbClr val="99CCFF"/>
      </a:solidFill>
    </a:ln>
  </c:spPr>
  <c:txPr>
    <a:bodyPr/>
    <a:lstStyle/>
    <a:p>
      <a:pPr>
        <a:defRPr lang="ru-RU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0" vertOverflow="ellipsis" vert="horz" wrap="square" anchor="ctr" anchorCtr="1"/>
          <a:lstStyle/>
          <a:p>
            <a:pPr>
              <a:defRPr lang="ru-RU"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000"/>
              <a:t>млн.</a:t>
            </a:r>
            <a:r>
              <a:rPr lang="ru-RU" sz="1000" baseline="0"/>
              <a:t> руб.</a:t>
            </a:r>
            <a:endParaRPr lang="ru-RU" sz="1000"/>
          </a:p>
        </c:rich>
      </c:tx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Факт 2024  (1342,6)</c:v>
                </c:pt>
                <c:pt idx="1">
                  <c:v>Ожидаемый 2025 (2187,6)</c:v>
                </c:pt>
                <c:pt idx="2">
                  <c:v>План 2026 (1705,8)</c:v>
                </c:pt>
                <c:pt idx="3">
                  <c:v>План 2027 (1815,3)</c:v>
                </c:pt>
                <c:pt idx="4">
                  <c:v>План 2028 (894,5)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 formatCode="General">
                  <c:v>1342.6</c:v>
                </c:pt>
                <c:pt idx="1">
                  <c:v>2187.6</c:v>
                </c:pt>
                <c:pt idx="2">
                  <c:v>1705.8</c:v>
                </c:pt>
                <c:pt idx="3" formatCode="General">
                  <c:v>1815.3</c:v>
                </c:pt>
                <c:pt idx="4">
                  <c:v>894.5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AD-4294-BEFA-6D81C24F35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1186816"/>
        <c:axId val="162722944"/>
      </c:barChart>
      <c:catAx>
        <c:axId val="151186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ru-RU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2722944"/>
        <c:crosses val="autoZero"/>
        <c:auto val="1"/>
        <c:lblAlgn val="ctr"/>
        <c:lblOffset val="100"/>
        <c:noMultiLvlLbl val="0"/>
      </c:catAx>
      <c:valAx>
        <c:axId val="162722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/>
              </a:solidFill>
              <a:prstDash val="solid"/>
              <a:round/>
            </a:ln>
          </c:spPr>
        </c:majorGridlines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ru-RU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1186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txPr>
        <a:bodyPr rot="0" spcFirstLastPara="0" vertOverflow="ellipsis" vert="horz" wrap="square" anchor="ctr" anchorCtr="1"/>
        <a:lstStyle/>
        <a:p>
          <a:pPr>
            <a:defRPr lang="ru-RU"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0ff1c434-38b8-4776-a8fe-570b47e7ec24}"/>
      </c:ext>
    </c:extLst>
  </c:chart>
  <c:spPr>
    <a:ln w="19050">
      <a:solidFill>
        <a:srgbClr val="4F81BD"/>
      </a:solidFill>
    </a:ln>
  </c:spPr>
  <c:txPr>
    <a:bodyPr/>
    <a:lstStyle/>
    <a:p>
      <a:pPr>
        <a:defRPr lang="ru-RU"/>
      </a:pPr>
      <a:endParaRPr lang="ru-RU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0" vertOverflow="ellipsis" vert="horz" wrap="square" anchor="ctr" anchorCtr="1"/>
          <a:lstStyle/>
          <a:p>
            <a:pPr>
              <a:defRPr lang="ru-RU"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000"/>
              <a:t>млн.</a:t>
            </a:r>
            <a:r>
              <a:rPr lang="ru-RU" sz="1000" baseline="0"/>
              <a:t> руб.</a:t>
            </a:r>
            <a:endParaRPr lang="ru-RU" sz="1000"/>
          </a:p>
        </c:rich>
      </c:tx>
      <c:layout>
        <c:manualLayout>
          <c:xMode val="edge"/>
          <c:yMode val="edge"/>
          <c:x val="1.0096920224421499E-2"/>
          <c:y val="2.7108368210730399E-2"/>
        </c:manualLayout>
      </c:layout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Факт 2024</c:v>
                </c:pt>
                <c:pt idx="1">
                  <c:v>Ожидаемый 2025</c:v>
                </c:pt>
                <c:pt idx="2">
                  <c:v>План 2026</c:v>
                </c:pt>
                <c:pt idx="3">
                  <c:v>План 2027</c:v>
                </c:pt>
                <c:pt idx="4">
                  <c:v>План 2028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0.0">
                  <c:v>235.2</c:v>
                </c:pt>
                <c:pt idx="1">
                  <c:v>282.8</c:v>
                </c:pt>
                <c:pt idx="2">
                  <c:v>340.3</c:v>
                </c:pt>
                <c:pt idx="3" formatCode="0.0">
                  <c:v>293.89999999999998</c:v>
                </c:pt>
                <c:pt idx="4">
                  <c:v>316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9E-4CE8-A542-04B1612FE3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2961664"/>
        <c:axId val="162775808"/>
      </c:barChart>
      <c:catAx>
        <c:axId val="162961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ru-RU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2775808"/>
        <c:crosses val="autoZero"/>
        <c:auto val="1"/>
        <c:lblAlgn val="ctr"/>
        <c:lblOffset val="100"/>
        <c:noMultiLvlLbl val="0"/>
      </c:catAx>
      <c:valAx>
        <c:axId val="162775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4F81BD"/>
              </a:solidFill>
              <a:prstDash val="solid"/>
              <a:round/>
            </a:ln>
          </c:spPr>
        </c:majorGridlines>
        <c:numFmt formatCode="0.0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ru-RU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2961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bdf69064-6959-4180-9eb6-c70b70e7327c}"/>
      </c:ext>
    </c:extLst>
  </c:chart>
  <c:spPr>
    <a:ln w="19050">
      <a:solidFill>
        <a:srgbClr val="4F81BD"/>
      </a:solidFill>
    </a:ln>
  </c:spPr>
  <c:txPr>
    <a:bodyPr/>
    <a:lstStyle/>
    <a:p>
      <a:pPr>
        <a:defRPr lang="ru-RU"/>
      </a:pPr>
      <a:endParaRPr lang="ru-RU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ru-RU"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000" dirty="0"/>
              <a:t>млн.</a:t>
            </a:r>
            <a:r>
              <a:rPr lang="ru-RU" sz="1000" baseline="0" dirty="0"/>
              <a:t> руб.</a:t>
            </a:r>
            <a:endParaRPr lang="ru-RU" sz="1000" dirty="0"/>
          </a:p>
        </c:rich>
      </c:tx>
      <c:layout>
        <c:manualLayout>
          <c:xMode val="edge"/>
          <c:yMode val="edge"/>
          <c:x val="2.68391106284155E-2"/>
          <c:y val="7.9934644680780906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0273569417292209E-2"/>
          <c:y val="8.2601280210528538E-2"/>
          <c:w val="0.825568911082599"/>
          <c:h val="0.889012720773505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3008039036408169E-2"/>
                  <c:y val="1.022686734947777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71D-4BCC-97A6-B52BA4B54138}"/>
                </c:ext>
              </c:extLst>
            </c:dLbl>
            <c:dLbl>
              <c:idx val="1"/>
              <c:layout>
                <c:manualLayout>
                  <c:x val="-4.3360130121360601E-3"/>
                  <c:y val="-5.113433674738959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71D-4BCC-97A6-B52BA4B54138}"/>
                </c:ext>
              </c:extLst>
            </c:dLbl>
            <c:dLbl>
              <c:idx val="2"/>
              <c:layout>
                <c:manualLayout>
                  <c:x val="-7.2266883535600998E-3"/>
                  <c:y val="5.113433674738930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71D-4BCC-97A6-B52BA4B54138}"/>
                </c:ext>
              </c:extLst>
            </c:dLbl>
            <c:dLbl>
              <c:idx val="3"/>
              <c:layout>
                <c:manualLayout>
                  <c:x val="-1.0117363694984101E-2"/>
                  <c:y val="2.556716837369459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71D-4BCC-97A6-B52BA4B54138}"/>
                </c:ext>
              </c:extLst>
            </c:dLbl>
            <c:dLbl>
              <c:idx val="4"/>
              <c:layout>
                <c:manualLayout>
                  <c:x val="-2.1680065060680282E-2"/>
                  <c:y val="5.113433674738912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671D-4BCC-97A6-B52BA4B541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Факт 2024</c:v>
                </c:pt>
                <c:pt idx="1">
                  <c:v>Ожидаемый 2025</c:v>
                </c:pt>
                <c:pt idx="2">
                  <c:v>План 2026</c:v>
                </c:pt>
                <c:pt idx="3">
                  <c:v>План 2027</c:v>
                </c:pt>
                <c:pt idx="4">
                  <c:v>План 2028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1342.6</c:v>
                </c:pt>
                <c:pt idx="1">
                  <c:v>2187.6</c:v>
                </c:pt>
                <c:pt idx="2">
                  <c:v>1705.8</c:v>
                </c:pt>
                <c:pt idx="3" formatCode="General">
                  <c:v>1815.3</c:v>
                </c:pt>
                <c:pt idx="4">
                  <c:v>894.5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71D-4BCC-97A6-B52BA4B5413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1680065060680282E-2"/>
                  <c:y val="4.090746939791135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1362,6</a:t>
                    </a:r>
                  </a:p>
                  <a:p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71D-4BCC-97A6-B52BA4B54138}"/>
                </c:ext>
              </c:extLst>
            </c:dLbl>
            <c:dLbl>
              <c:idx val="1"/>
              <c:layout>
                <c:manualLayout>
                  <c:x val="1.44533767071202E-2"/>
                  <c:y val="-1.27835841868476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71D-4BCC-97A6-B52BA4B54138}"/>
                </c:ext>
              </c:extLst>
            </c:dLbl>
            <c:dLbl>
              <c:idx val="2"/>
              <c:layout>
                <c:manualLayout>
                  <c:x val="8.6720260242721704E-3"/>
                  <c:y val="-1.5340301024216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71D-4BCC-97A6-B52BA4B54138}"/>
                </c:ext>
              </c:extLst>
            </c:dLbl>
            <c:dLbl>
              <c:idx val="3"/>
              <c:layout>
                <c:manualLayout>
                  <c:x val="4.3360130121360601E-3"/>
                  <c:y val="-1.0226867349478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71D-4BCC-97A6-B52BA4B54138}"/>
                </c:ext>
              </c:extLst>
            </c:dLbl>
            <c:dLbl>
              <c:idx val="4"/>
              <c:layout>
                <c:manualLayout>
                  <c:x val="2.0234727389968264E-2"/>
                  <c:y val="5.113433674738912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71D-4BCC-97A6-B52BA4B541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Факт 2024</c:v>
                </c:pt>
                <c:pt idx="1">
                  <c:v>Ожидаемый 2025</c:v>
                </c:pt>
                <c:pt idx="2">
                  <c:v>План 2026</c:v>
                </c:pt>
                <c:pt idx="3">
                  <c:v>План 2027</c:v>
                </c:pt>
                <c:pt idx="4">
                  <c:v>План 2028</c:v>
                </c:pt>
              </c:strCache>
            </c:strRef>
          </c:cat>
          <c:val>
            <c:numRef>
              <c:f>Лист1!$C$2:$C$6</c:f>
              <c:numCache>
                <c:formatCode>0.0</c:formatCode>
                <c:ptCount val="5"/>
                <c:pt idx="0">
                  <c:v>1362.6</c:v>
                </c:pt>
                <c:pt idx="1">
                  <c:v>2188.3000000000002</c:v>
                </c:pt>
                <c:pt idx="2">
                  <c:v>1705.8</c:v>
                </c:pt>
                <c:pt idx="3" formatCode="General">
                  <c:v>1815.3</c:v>
                </c:pt>
                <c:pt idx="4">
                  <c:v>894.5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71D-4BCC-97A6-B52BA4B5413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Дефицит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9981513334549097E-3"/>
                  <c:y val="7.41449896000006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71D-4BCC-97A6-B52BA4B54138}"/>
                </c:ext>
              </c:extLst>
            </c:dLbl>
            <c:dLbl>
              <c:idx val="1"/>
              <c:layout>
                <c:manualLayout>
                  <c:x val="2.8544849965983399E-3"/>
                  <c:y val="7.670210906994290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71D-4BCC-97A6-B52BA4B54138}"/>
                </c:ext>
              </c:extLst>
            </c:dLbl>
            <c:dLbl>
              <c:idx val="2"/>
              <c:layout>
                <c:manualLayout>
                  <c:x val="0"/>
                  <c:y val="8.94850893079311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71D-4BCC-97A6-B52BA4B541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Факт 2024</c:v>
                </c:pt>
                <c:pt idx="1">
                  <c:v>Ожидаемый 2025</c:v>
                </c:pt>
                <c:pt idx="2">
                  <c:v>План 2026</c:v>
                </c:pt>
                <c:pt idx="3">
                  <c:v>План 2027</c:v>
                </c:pt>
                <c:pt idx="4">
                  <c:v>План 2028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-20</c:v>
                </c:pt>
                <c:pt idx="1">
                  <c:v>-0.7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671D-4BCC-97A6-B52BA4B54138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Профицит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Факт 2024</c:v>
                </c:pt>
                <c:pt idx="1">
                  <c:v>Ожидаемый 2025</c:v>
                </c:pt>
                <c:pt idx="2">
                  <c:v>План 2026</c:v>
                </c:pt>
                <c:pt idx="3">
                  <c:v>План 2027</c:v>
                </c:pt>
                <c:pt idx="4">
                  <c:v>План 2028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E-671D-4BCC-97A6-B52BA4B541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7502976"/>
        <c:axId val="167504512"/>
      </c:barChart>
      <c:catAx>
        <c:axId val="1675029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ru-RU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7504512"/>
        <c:crosses val="autoZero"/>
        <c:auto val="1"/>
        <c:lblAlgn val="ctr"/>
        <c:lblOffset val="100"/>
        <c:noMultiLvlLbl val="0"/>
      </c:catAx>
      <c:valAx>
        <c:axId val="167504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/>
              </a:solidFill>
              <a:prstDash val="solid"/>
              <a:round/>
            </a:ln>
          </c:spPr>
        </c:majorGridlines>
        <c:numFmt formatCode="0.0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ru-RU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7502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txPr>
        <a:bodyPr rot="0" spcFirstLastPara="0" vertOverflow="ellipsis" vert="horz" wrap="square" anchor="ctr" anchorCtr="1"/>
        <a:lstStyle/>
        <a:p>
          <a:pPr>
            <a:defRPr lang="ru-RU"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21576365-11df-4cd2-901f-1bf14b90af91}"/>
      </c:ext>
    </c:extLst>
  </c:chart>
  <c:txPr>
    <a:bodyPr/>
    <a:lstStyle/>
    <a:p>
      <a:pPr>
        <a:defRPr lang="ru-RU"/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0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#15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#1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#16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#17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#18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#19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#20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#2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#2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#2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1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#7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#2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5#1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#8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#9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1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5#4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5#5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5#6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colorful5#7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5#8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colorful5#9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colorful5#10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colorful5#11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colorful5#12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colorful5#13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1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#25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4_2#1">
  <dgm:title val=""/>
  <dgm:desc val=""/>
  <dgm:catLst>
    <dgm:cat type="accent4" pri="11200"/>
  </dgm:catLst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4_2#2">
  <dgm:title val=""/>
  <dgm:desc val=""/>
  <dgm:catLst>
    <dgm:cat type="accent4" pri="11200"/>
  </dgm:catLst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1_2#26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#1">
  <dgm:title val=""/>
  <dgm:desc val=""/>
  <dgm:catLst>
    <dgm:cat type="accent3" pri="11200"/>
  </dgm:catLst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#1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#1">
  <dgm:title val=""/>
  <dgm:desc val=""/>
  <dgm:catLst>
    <dgm:cat type="accent2" pri="11100"/>
  </dgm:catLst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#2">
  <dgm:title val=""/>
  <dgm:desc val=""/>
  <dgm:catLst>
    <dgm:cat type="accent2" pri="11100"/>
  </dgm:catLst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#1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0C3F7F-1A63-435D-9B3A-FF50767599C4}" type="doc">
      <dgm:prSet loTypeId="urn:microsoft.com/office/officeart/2005/8/layout/vList2#12" loCatId="list" qsTypeId="urn:microsoft.com/office/officeart/2005/8/quickstyle/3d3#1" qsCatId="3D" csTypeId="urn:microsoft.com/office/officeart/2005/8/colors/accent1_2#10" csCatId="accent1" phldr="1"/>
      <dgm:spPr/>
      <dgm:t>
        <a:bodyPr/>
        <a:lstStyle/>
        <a:p>
          <a:endParaRPr lang="ru-RU"/>
        </a:p>
      </dgm:t>
    </dgm:pt>
    <dgm:pt modelId="{D8ABAA0B-BB41-471C-ACE0-4DB222414A3C}">
      <dgm:prSet phldrT="[Текст]" custT="1"/>
      <dgm:spPr/>
      <dgm:t>
        <a:bodyPr/>
        <a:lstStyle/>
        <a:p>
          <a:r>
            <a:rPr lang="ru-RU" sz="1400" b="1">
              <a:latin typeface="Times New Roman" panose="02020603050405020304" pitchFamily="18" charset="0"/>
              <a:cs typeface="Times New Roman" panose="02020603050405020304" pitchFamily="18" charset="0"/>
            </a:rPr>
            <a:t>Июль-сентябрь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858E3F-21A2-47FA-908F-0B71743C354F}" type="parTrans" cxnId="{CFA71326-449D-467F-BCC1-983F38860F2F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5138C017-8C48-4899-95FB-9D1A68045C88}" type="sibTrans" cxnId="{CFA71326-449D-467F-BCC1-983F38860F2F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87DEE80A-44A3-4FF1-B1F6-8ACF9F62876E}">
      <dgm:prSet phldrT="[Текст]" custT="1"/>
      <dgm:spPr/>
      <dgm:t>
        <a:bodyPr/>
        <a:lstStyle/>
        <a:p>
          <a:r>
            <a:rPr lang="ru-RU" sz="1400">
              <a:latin typeface="+mn-lt"/>
              <a:cs typeface="Times New Roman" panose="02020603050405020304" pitchFamily="18" charset="0"/>
            </a:rPr>
            <a:t>Определение основных направлений бюджетной и налоговой политики </a:t>
          </a:r>
          <a:endParaRPr lang="ru-RU" sz="1400" dirty="0">
            <a:latin typeface="+mn-lt"/>
            <a:cs typeface="Times New Roman" panose="02020603050405020304" pitchFamily="18" charset="0"/>
          </a:endParaRPr>
        </a:p>
      </dgm:t>
    </dgm:pt>
    <dgm:pt modelId="{0984DD0F-E98C-4198-9F78-E9301A2884E4}" type="parTrans" cxnId="{FD61CA32-2EEE-4123-AC3D-75571E9D3D2A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4200A07B-3CBD-4E71-9A4C-AAA7AC93CA4B}" type="sibTrans" cxnId="{FD61CA32-2EEE-4123-AC3D-75571E9D3D2A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4BF445A0-EEA3-45C0-B80E-3FF5E5572C07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Конец ноября – начало декабря</a:t>
          </a:r>
        </a:p>
      </dgm:t>
    </dgm:pt>
    <dgm:pt modelId="{8FD907F0-A4BC-41F2-AA27-8B2177BF53D4}" type="parTrans" cxnId="{C714DA02-95FE-462F-87FB-883EE5BE1272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BD5D3981-F535-49DC-968E-D0E9B8803836}" type="sibTrans" cxnId="{C714DA02-95FE-462F-87FB-883EE5BE1272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52788D9B-286C-4D82-A374-69C29FA90FB0}">
      <dgm:prSet phldrT="[Текст]" custT="1"/>
      <dgm:spPr/>
      <dgm:t>
        <a:bodyPr/>
        <a:lstStyle/>
        <a:p>
          <a:r>
            <a:rPr lang="ru-RU" sz="1400" dirty="0">
              <a:latin typeface="+mn-lt"/>
              <a:cs typeface="Times New Roman" panose="02020603050405020304" pitchFamily="18" charset="0"/>
            </a:rPr>
            <a:t>Проведение публичных слушаний по проекту бюджета</a:t>
          </a:r>
          <a:endParaRPr lang="ru-RU" sz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FB33E3-73F4-445D-B42E-44AF52166AE6}" type="parTrans" cxnId="{ADED62CD-6261-4CC9-BB90-C56E5E4224C2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FE1D42B2-AE7E-400F-B597-F9D24CC1E41A}" type="sibTrans" cxnId="{ADED62CD-6261-4CC9-BB90-C56E5E4224C2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57FE9B40-819C-446B-AA34-EBFD4B147817}">
      <dgm:prSet phldrT="[Текст]" custT="1"/>
      <dgm:spPr/>
      <dgm:t>
        <a:bodyPr/>
        <a:lstStyle/>
        <a:p>
          <a:r>
            <a:rPr lang="ru-RU" sz="1400" b="1">
              <a:latin typeface="Times New Roman" panose="02020603050405020304" pitchFamily="18" charset="0"/>
              <a:cs typeface="Times New Roman" panose="02020603050405020304" pitchFamily="18" charset="0"/>
            </a:rPr>
            <a:t>Май-июнь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70890D-E0B6-4292-B082-8E1040238C4A}" type="sibTrans" cxnId="{7318724A-0693-4CB8-9019-5166FD81357E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21FF35BC-602B-4672-9ACC-DECB89786A67}" type="parTrans" cxnId="{7318724A-0693-4CB8-9019-5166FD81357E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BD4154B0-B6AA-4445-9D84-5DD4C1822239}">
      <dgm:prSet custT="1"/>
      <dgm:spPr/>
      <dgm:t>
        <a:bodyPr/>
        <a:lstStyle/>
        <a:p>
          <a:r>
            <a:rPr lang="ru-RU" sz="1400" b="1">
              <a:latin typeface="Times New Roman" panose="02020603050405020304" pitchFamily="18" charset="0"/>
              <a:cs typeface="Times New Roman" panose="02020603050405020304" pitchFamily="18" charset="0"/>
            </a:rPr>
            <a:t>Первая декада ноября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908500-96FE-483A-B74C-CABF92D7230D}" type="parTrans" cxnId="{8EF70F0A-E06C-479E-955F-DB040391A10C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A4601404-9557-41C8-8922-F6F8546A3982}" type="sibTrans" cxnId="{8EF70F0A-E06C-479E-955F-DB040391A10C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0D85DEB3-938F-4E63-A6D0-177FCA60F5D7}">
      <dgm:prSet custT="1"/>
      <dgm:spPr/>
      <dgm:t>
        <a:bodyPr/>
        <a:lstStyle/>
        <a:p>
          <a:r>
            <a:rPr lang="ru-RU" sz="1400" dirty="0">
              <a:latin typeface="+mn-lt"/>
              <a:cs typeface="Times New Roman" panose="02020603050405020304" pitchFamily="18" charset="0"/>
            </a:rPr>
            <a:t>Разработка основных показателей прогноза социально-экономического развития округа </a:t>
          </a:r>
        </a:p>
      </dgm:t>
    </dgm:pt>
    <dgm:pt modelId="{349D4149-B859-4F64-A7B0-DEF78638D853}" type="parTrans" cxnId="{5258C87E-D86C-468E-975F-41E8EAB29F5F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ACD7590F-B7A8-40BD-BC9B-C9FE811CB2A1}" type="sibTrans" cxnId="{5258C87E-D86C-468E-975F-41E8EAB29F5F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1458B7A0-D575-42EC-9E93-0C838C6B5A17}">
      <dgm:prSet custT="1"/>
      <dgm:spPr/>
      <dgm:t>
        <a:bodyPr/>
        <a:lstStyle/>
        <a:p>
          <a:r>
            <a:rPr lang="ru-RU" sz="1400" b="1">
              <a:latin typeface="Times New Roman" panose="02020603050405020304" pitchFamily="18" charset="0"/>
              <a:cs typeface="Times New Roman" panose="02020603050405020304" pitchFamily="18" charset="0"/>
            </a:rPr>
            <a:t>Сентябрь- октябрь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11FDC5-3FB1-4708-954A-2B28D5BDC5F6}" type="parTrans" cxnId="{82EC9E94-F285-4223-BDCB-9B5AAD717054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3218F2AC-DB1D-44F0-8D52-77E2AA5AC414}" type="sibTrans" cxnId="{82EC9E94-F285-4223-BDCB-9B5AAD717054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B7D066B3-5479-4137-AE88-9240D8F8FE51}">
      <dgm:prSet custT="1"/>
      <dgm:spPr/>
      <dgm:t>
        <a:bodyPr/>
        <a:lstStyle/>
        <a:p>
          <a:r>
            <a:rPr lang="ru-RU" sz="1400" b="1">
              <a:latin typeface="Times New Roman" panose="02020603050405020304" pitchFamily="18" charset="0"/>
              <a:cs typeface="Times New Roman" panose="02020603050405020304" pitchFamily="18" charset="0"/>
            </a:rPr>
            <a:t>Октябрь-ноябрь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D8F469-49AE-4C25-9C02-24A0DAC61177}" type="parTrans" cxnId="{DC10AD7E-A50B-4DAA-BC3B-E038914FE52F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1AD9A73F-210B-4DB2-BC80-B4E08C83BD9D}" type="sibTrans" cxnId="{DC10AD7E-A50B-4DAA-BC3B-E038914FE52F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C65D2856-1BB1-4D8A-A6A8-640DFFF9A787}">
      <dgm:prSet custT="1"/>
      <dgm:spPr/>
      <dgm:t>
        <a:bodyPr/>
        <a:lstStyle/>
        <a:p>
          <a:r>
            <a:rPr lang="ru-RU" sz="1400" b="1">
              <a:latin typeface="Times New Roman" panose="02020603050405020304" pitchFamily="18" charset="0"/>
              <a:cs typeface="Times New Roman" panose="02020603050405020304" pitchFamily="18" charset="0"/>
            </a:rPr>
            <a:t>15 ноября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27413F-8E59-4E7D-9543-7783B73A93EE}" type="parTrans" cxnId="{165B5C1B-FF8E-4130-97E8-EBEB34597F97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6BFE719A-EA33-43CE-98C3-74B786248DD0}" type="sibTrans" cxnId="{165B5C1B-FF8E-4130-97E8-EBEB34597F97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406A3E6D-B153-4FA7-B778-70C2474329ED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Декабрь</a:t>
          </a:r>
        </a:p>
      </dgm:t>
    </dgm:pt>
    <dgm:pt modelId="{9A7E73CD-F59C-48EE-A9B0-D8ADFEDC48B0}" type="parTrans" cxnId="{CA10E6E3-B78E-498B-B132-3C17DB7E8D1D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30137163-4F03-4D67-AFC8-CB18F76AF728}" type="sibTrans" cxnId="{CA10E6E3-B78E-498B-B132-3C17DB7E8D1D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C11599CD-75D3-4168-9B19-8C54B4CE8278}">
      <dgm:prSet custT="1"/>
      <dgm:spPr/>
      <dgm:t>
        <a:bodyPr/>
        <a:lstStyle/>
        <a:p>
          <a:r>
            <a:rPr lang="ru-RU" sz="1400" dirty="0">
              <a:latin typeface="+mn-lt"/>
              <a:cs typeface="Times New Roman" panose="02020603050405020304" pitchFamily="18" charset="0"/>
            </a:rPr>
            <a:t>Принятие проекта бюджета на заседании Совета депутатов Большеболдинского муниципального округа</a:t>
          </a:r>
          <a:endParaRPr lang="ru-RU" sz="1400" dirty="0">
            <a:latin typeface="+mn-lt"/>
          </a:endParaRPr>
        </a:p>
      </dgm:t>
    </dgm:pt>
    <dgm:pt modelId="{93E7E41B-AB34-4C34-BD0A-B4A3C82F7F60}" type="parTrans" cxnId="{76E26EAC-6912-431B-B9C8-904D38EF03F3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17B191B5-7DD0-403C-BA64-BCA2D86B69A5}" type="sibTrans" cxnId="{76E26EAC-6912-431B-B9C8-904D38EF03F3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14EFFFDC-2EE4-48BB-B6C9-78329916AA0E}">
      <dgm:prSet custT="1"/>
      <dgm:spPr/>
      <dgm:t>
        <a:bodyPr/>
        <a:lstStyle/>
        <a:p>
          <a:r>
            <a:rPr lang="ru-RU" sz="1200" dirty="0">
              <a:latin typeface="+mn-lt"/>
              <a:cs typeface="Times New Roman" panose="02020603050405020304" pitchFamily="18" charset="0"/>
            </a:rPr>
            <a:t>Работа структурных подразделений администрации округа по подготовке обоснований бюджетных ассигнований и бюджетных заявок</a:t>
          </a:r>
        </a:p>
      </dgm:t>
    </dgm:pt>
    <dgm:pt modelId="{3CDAC17E-91BB-4455-B0E5-44E17D163D55}" type="parTrans" cxnId="{558650CF-64B7-4181-B71E-7CFC3FF04BA4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6D9F4E42-1158-4D3F-BC19-C65CD7484751}" type="sibTrans" cxnId="{558650CF-64B7-4181-B71E-7CFC3FF04BA4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659B4BF9-5C9F-4EDD-A565-3ACF17166478}">
      <dgm:prSet custT="1"/>
      <dgm:spPr/>
      <dgm:t>
        <a:bodyPr/>
        <a:lstStyle/>
        <a:p>
          <a:r>
            <a:rPr lang="ru-RU" sz="1400" dirty="0">
              <a:latin typeface="+mn-lt"/>
              <a:cs typeface="Times New Roman" panose="02020603050405020304" pitchFamily="18" charset="0"/>
            </a:rPr>
            <a:t>Формирование проекта бюджета округа</a:t>
          </a:r>
        </a:p>
      </dgm:t>
    </dgm:pt>
    <dgm:pt modelId="{FBFFF511-B0BF-4D2F-90DA-27CB048C703E}" type="parTrans" cxnId="{9A74E83E-FBE8-4D33-A668-844176A51814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1D6C8722-CEB5-4091-8BC9-5C67BBCBF236}" type="sibTrans" cxnId="{9A74E83E-FBE8-4D33-A668-844176A51814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78603CFE-788B-4E33-A5DF-03B2E5433C60}">
      <dgm:prSet custT="1"/>
      <dgm:spPr/>
      <dgm:t>
        <a:bodyPr/>
        <a:lstStyle/>
        <a:p>
          <a:r>
            <a:rPr lang="ru-RU" sz="1400" dirty="0">
              <a:latin typeface="+mn-lt"/>
              <a:cs typeface="Times New Roman" panose="02020603050405020304" pitchFamily="18" charset="0"/>
            </a:rPr>
            <a:t>Рассмотрение проекта бюджета округа администрацией Большеболдинского муниципального округа</a:t>
          </a:r>
        </a:p>
      </dgm:t>
    </dgm:pt>
    <dgm:pt modelId="{E1962863-1C4F-4A22-A69A-B927DF8E4D02}" type="parTrans" cxnId="{AD6E04C9-D7DC-4AA4-996F-27F0C520C8D3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2DE7EFC8-BCCA-4337-90D6-7E4686E2D97C}" type="sibTrans" cxnId="{AD6E04C9-D7DC-4AA4-996F-27F0C520C8D3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52C18699-077D-4D12-A06E-F5BBC2C42CA1}">
      <dgm:prSet custT="1"/>
      <dgm:spPr/>
      <dgm:t>
        <a:bodyPr/>
        <a:lstStyle/>
        <a:p>
          <a:r>
            <a:rPr lang="ru-RU" sz="1400" dirty="0">
              <a:latin typeface="+mn-lt"/>
              <a:cs typeface="Times New Roman" panose="02020603050405020304" pitchFamily="18" charset="0"/>
            </a:rPr>
            <a:t>Внесение проекта бюджета округа в Совет депутатов Большеболдинского муниципального округа</a:t>
          </a:r>
        </a:p>
      </dgm:t>
    </dgm:pt>
    <dgm:pt modelId="{8FA298D6-A72C-4CC4-AF38-EFB65C3EE4E5}" type="parTrans" cxnId="{D84955C7-4FF7-484B-9F7D-11094022A6EC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A6F6C482-8660-4530-A50A-10199CDC5372}" type="sibTrans" cxnId="{D84955C7-4FF7-484B-9F7D-11094022A6EC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8CBD6A07-1148-4888-A07E-5D36D308276A}" type="pres">
      <dgm:prSet presAssocID="{DC0C3F7F-1A63-435D-9B3A-FF50767599C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54F2529-CDD8-40B7-B1EC-31964DDA73BE}" type="pres">
      <dgm:prSet presAssocID="{57FE9B40-819C-446B-AA34-EBFD4B147817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1AE603-8111-4A6B-9451-74810F5FA82A}" type="pres">
      <dgm:prSet presAssocID="{57FE9B40-819C-446B-AA34-EBFD4B147817}" presName="childText" presStyleLbl="revTx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E84053-5DB4-49DC-B419-CCE977D99657}" type="pres">
      <dgm:prSet presAssocID="{D8ABAA0B-BB41-471C-ACE0-4DB222414A3C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2CFB8D-6989-48B6-8F6F-66E7908E15D0}" type="pres">
      <dgm:prSet presAssocID="{D8ABAA0B-BB41-471C-ACE0-4DB222414A3C}" presName="childText" presStyleLbl="revTx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D72DEF-0E27-4109-86C5-EEE5BF82A3DD}" type="pres">
      <dgm:prSet presAssocID="{1458B7A0-D575-42EC-9E93-0C838C6B5A17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367BA0-8E58-45D3-9063-38E1CA498388}" type="pres">
      <dgm:prSet presAssocID="{1458B7A0-D575-42EC-9E93-0C838C6B5A17}" presName="childText" presStyleLbl="revTx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293E5B-DB3F-474D-AB97-102139315115}" type="pres">
      <dgm:prSet presAssocID="{B7D066B3-5479-4137-AE88-9240D8F8FE51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18D35E-00F4-4D5A-9CB8-437C2D62E340}" type="pres">
      <dgm:prSet presAssocID="{B7D066B3-5479-4137-AE88-9240D8F8FE51}" presName="childText" presStyleLbl="revTx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A56BBA-5714-4FB3-998C-A5B213143668}" type="pres">
      <dgm:prSet presAssocID="{BD4154B0-B6AA-4445-9D84-5DD4C1822239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8E9871-5389-4981-99A8-ABF2F899742D}" type="pres">
      <dgm:prSet presAssocID="{BD4154B0-B6AA-4445-9D84-5DD4C1822239}" presName="childText" presStyleLbl="revTx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01C525-DB63-4D9C-B605-5F26F0B348B7}" type="pres">
      <dgm:prSet presAssocID="{C65D2856-1BB1-4D8A-A6A8-640DFFF9A787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C2B97E-495E-41B4-A6DE-9AB8A79D15FD}" type="pres">
      <dgm:prSet presAssocID="{C65D2856-1BB1-4D8A-A6A8-640DFFF9A787}" presName="childText" presStyleLbl="revTx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DFDD7A-C409-4D77-BE94-91572EE022AD}" type="pres">
      <dgm:prSet presAssocID="{4BF445A0-EEA3-45C0-B80E-3FF5E5572C07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048635-FD88-4614-8CAE-2733ADACC05B}" type="pres">
      <dgm:prSet presAssocID="{4BF445A0-EEA3-45C0-B80E-3FF5E5572C07}" presName="childText" presStyleLbl="revTx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BD433C-7B0C-4006-B6A1-BE1102D8189B}" type="pres">
      <dgm:prSet presAssocID="{406A3E6D-B153-4FA7-B778-70C2474329ED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FE8E2E-160F-4599-B955-464F801A57DF}" type="pres">
      <dgm:prSet presAssocID="{406A3E6D-B153-4FA7-B778-70C2474329ED}" presName="childText" presStyleLbl="revTx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318724A-0693-4CB8-9019-5166FD81357E}" srcId="{DC0C3F7F-1A63-435D-9B3A-FF50767599C4}" destId="{57FE9B40-819C-446B-AA34-EBFD4B147817}" srcOrd="0" destOrd="0" parTransId="{21FF35BC-602B-4672-9ACC-DECB89786A67}" sibTransId="{7B70890D-E0B6-4292-B082-8E1040238C4A}"/>
    <dgm:cxn modelId="{F3ED1F7E-6AB7-4181-B045-240720B017DD}" type="presOf" srcId="{D8ABAA0B-BB41-471C-ACE0-4DB222414A3C}" destId="{A9E84053-5DB4-49DC-B419-CCE977D99657}" srcOrd="0" destOrd="0" presId="urn:microsoft.com/office/officeart/2005/8/layout/vList2#12"/>
    <dgm:cxn modelId="{9A74E83E-FBE8-4D33-A668-844176A51814}" srcId="{B7D066B3-5479-4137-AE88-9240D8F8FE51}" destId="{659B4BF9-5C9F-4EDD-A565-3ACF17166478}" srcOrd="0" destOrd="0" parTransId="{FBFFF511-B0BF-4D2F-90DA-27CB048C703E}" sibTransId="{1D6C8722-CEB5-4091-8BC9-5C67BBCBF236}"/>
    <dgm:cxn modelId="{16ECA325-20DE-48BA-B863-F7EC77BA591D}" type="presOf" srcId="{DC0C3F7F-1A63-435D-9B3A-FF50767599C4}" destId="{8CBD6A07-1148-4888-A07E-5D36D308276A}" srcOrd="0" destOrd="0" presId="urn:microsoft.com/office/officeart/2005/8/layout/vList2#12"/>
    <dgm:cxn modelId="{CA10E6E3-B78E-498B-B132-3C17DB7E8D1D}" srcId="{DC0C3F7F-1A63-435D-9B3A-FF50767599C4}" destId="{406A3E6D-B153-4FA7-B778-70C2474329ED}" srcOrd="7" destOrd="0" parTransId="{9A7E73CD-F59C-48EE-A9B0-D8ADFEDC48B0}" sibTransId="{30137163-4F03-4D67-AFC8-CB18F76AF728}"/>
    <dgm:cxn modelId="{CFA71326-449D-467F-BCC1-983F38860F2F}" srcId="{DC0C3F7F-1A63-435D-9B3A-FF50767599C4}" destId="{D8ABAA0B-BB41-471C-ACE0-4DB222414A3C}" srcOrd="1" destOrd="0" parTransId="{FD858E3F-21A2-47FA-908F-0B71743C354F}" sibTransId="{5138C017-8C48-4899-95FB-9D1A68045C88}"/>
    <dgm:cxn modelId="{5C28891B-2097-493E-A7FF-B3250D15E2E2}" type="presOf" srcId="{406A3E6D-B153-4FA7-B778-70C2474329ED}" destId="{8BBD433C-7B0C-4006-B6A1-BE1102D8189B}" srcOrd="0" destOrd="0" presId="urn:microsoft.com/office/officeart/2005/8/layout/vList2#12"/>
    <dgm:cxn modelId="{84C8CFFD-CE4B-4F3F-A3A8-3E4DC6F25435}" type="presOf" srcId="{14EFFFDC-2EE4-48BB-B6C9-78329916AA0E}" destId="{5C367BA0-8E58-45D3-9063-38E1CA498388}" srcOrd="0" destOrd="0" presId="urn:microsoft.com/office/officeart/2005/8/layout/vList2#12"/>
    <dgm:cxn modelId="{DFAE8627-2F41-475C-BF8C-678319EBCBA9}" type="presOf" srcId="{659B4BF9-5C9F-4EDD-A565-3ACF17166478}" destId="{5F18D35E-00F4-4D5A-9CB8-437C2D62E340}" srcOrd="0" destOrd="0" presId="urn:microsoft.com/office/officeart/2005/8/layout/vList2#12"/>
    <dgm:cxn modelId="{AD6E04C9-D7DC-4AA4-996F-27F0C520C8D3}" srcId="{BD4154B0-B6AA-4445-9D84-5DD4C1822239}" destId="{78603CFE-788B-4E33-A5DF-03B2E5433C60}" srcOrd="0" destOrd="0" parTransId="{E1962863-1C4F-4A22-A69A-B927DF8E4D02}" sibTransId="{2DE7EFC8-BCCA-4337-90D6-7E4686E2D97C}"/>
    <dgm:cxn modelId="{8CD96EDE-1D2B-4016-BE80-4B897D71ED7F}" type="presOf" srcId="{1458B7A0-D575-42EC-9E93-0C838C6B5A17}" destId="{78D72DEF-0E27-4109-86C5-EEE5BF82A3DD}" srcOrd="0" destOrd="0" presId="urn:microsoft.com/office/officeart/2005/8/layout/vList2#12"/>
    <dgm:cxn modelId="{0E4CB5D7-9884-4633-AF74-5DA0611A8FF9}" type="presOf" srcId="{0D85DEB3-938F-4E63-A6D0-177FCA60F5D7}" destId="{0A1AE603-8111-4A6B-9451-74810F5FA82A}" srcOrd="0" destOrd="0" presId="urn:microsoft.com/office/officeart/2005/8/layout/vList2#12"/>
    <dgm:cxn modelId="{8F32EF73-5041-4756-B1F1-6BD2F99659F7}" type="presOf" srcId="{87DEE80A-44A3-4FF1-B1F6-8ACF9F62876E}" destId="{1B2CFB8D-6989-48B6-8F6F-66E7908E15D0}" srcOrd="0" destOrd="0" presId="urn:microsoft.com/office/officeart/2005/8/layout/vList2#12"/>
    <dgm:cxn modelId="{22158F90-49A9-4327-9A61-1400A063E03E}" type="presOf" srcId="{B7D066B3-5479-4137-AE88-9240D8F8FE51}" destId="{8B293E5B-DB3F-474D-AB97-102139315115}" srcOrd="0" destOrd="0" presId="urn:microsoft.com/office/officeart/2005/8/layout/vList2#12"/>
    <dgm:cxn modelId="{CE83F628-AFB7-47A0-BA4D-D58F2B3712D7}" type="presOf" srcId="{C11599CD-75D3-4168-9B19-8C54B4CE8278}" destId="{36FE8E2E-160F-4599-B955-464F801A57DF}" srcOrd="0" destOrd="0" presId="urn:microsoft.com/office/officeart/2005/8/layout/vList2#12"/>
    <dgm:cxn modelId="{1A5D2B9A-379D-408B-94BD-CD7516146BE4}" type="presOf" srcId="{BD4154B0-B6AA-4445-9D84-5DD4C1822239}" destId="{7EA56BBA-5714-4FB3-998C-A5B213143668}" srcOrd="0" destOrd="0" presId="urn:microsoft.com/office/officeart/2005/8/layout/vList2#12"/>
    <dgm:cxn modelId="{3DF85AB6-1394-4288-8DEC-72DB4FB69D79}" type="presOf" srcId="{52788D9B-286C-4D82-A374-69C29FA90FB0}" destId="{CA048635-FD88-4614-8CAE-2733ADACC05B}" srcOrd="0" destOrd="0" presId="urn:microsoft.com/office/officeart/2005/8/layout/vList2#12"/>
    <dgm:cxn modelId="{98F7279C-B10B-44BD-A8D7-06AADE0AC1B7}" type="presOf" srcId="{4BF445A0-EEA3-45C0-B80E-3FF5E5572C07}" destId="{A5DFDD7A-C409-4D77-BE94-91572EE022AD}" srcOrd="0" destOrd="0" presId="urn:microsoft.com/office/officeart/2005/8/layout/vList2#12"/>
    <dgm:cxn modelId="{C714DA02-95FE-462F-87FB-883EE5BE1272}" srcId="{DC0C3F7F-1A63-435D-9B3A-FF50767599C4}" destId="{4BF445A0-EEA3-45C0-B80E-3FF5E5572C07}" srcOrd="6" destOrd="0" parTransId="{8FD907F0-A4BC-41F2-AA27-8B2177BF53D4}" sibTransId="{BD5D3981-F535-49DC-968E-D0E9B8803836}"/>
    <dgm:cxn modelId="{558650CF-64B7-4181-B71E-7CFC3FF04BA4}" srcId="{1458B7A0-D575-42EC-9E93-0C838C6B5A17}" destId="{14EFFFDC-2EE4-48BB-B6C9-78329916AA0E}" srcOrd="0" destOrd="0" parTransId="{3CDAC17E-91BB-4455-B0E5-44E17D163D55}" sibTransId="{6D9F4E42-1158-4D3F-BC19-C65CD7484751}"/>
    <dgm:cxn modelId="{ADED62CD-6261-4CC9-BB90-C56E5E4224C2}" srcId="{4BF445A0-EEA3-45C0-B80E-3FF5E5572C07}" destId="{52788D9B-286C-4D82-A374-69C29FA90FB0}" srcOrd="0" destOrd="0" parTransId="{F1FB33E3-73F4-445D-B42E-44AF52166AE6}" sibTransId="{FE1D42B2-AE7E-400F-B597-F9D24CC1E41A}"/>
    <dgm:cxn modelId="{5258C87E-D86C-468E-975F-41E8EAB29F5F}" srcId="{57FE9B40-819C-446B-AA34-EBFD4B147817}" destId="{0D85DEB3-938F-4E63-A6D0-177FCA60F5D7}" srcOrd="0" destOrd="0" parTransId="{349D4149-B859-4F64-A7B0-DEF78638D853}" sibTransId="{ACD7590F-B7A8-40BD-BC9B-C9FE811CB2A1}"/>
    <dgm:cxn modelId="{8EF70F0A-E06C-479E-955F-DB040391A10C}" srcId="{DC0C3F7F-1A63-435D-9B3A-FF50767599C4}" destId="{BD4154B0-B6AA-4445-9D84-5DD4C1822239}" srcOrd="4" destOrd="0" parTransId="{85908500-96FE-483A-B74C-CABF92D7230D}" sibTransId="{A4601404-9557-41C8-8922-F6F8546A3982}"/>
    <dgm:cxn modelId="{6A559326-0C3B-4506-974C-1E182DE10E13}" type="presOf" srcId="{52C18699-077D-4D12-A06E-F5BBC2C42CA1}" destId="{61C2B97E-495E-41B4-A6DE-9AB8A79D15FD}" srcOrd="0" destOrd="0" presId="urn:microsoft.com/office/officeart/2005/8/layout/vList2#12"/>
    <dgm:cxn modelId="{D84955C7-4FF7-484B-9F7D-11094022A6EC}" srcId="{C65D2856-1BB1-4D8A-A6A8-640DFFF9A787}" destId="{52C18699-077D-4D12-A06E-F5BBC2C42CA1}" srcOrd="0" destOrd="0" parTransId="{8FA298D6-A72C-4CC4-AF38-EFB65C3EE4E5}" sibTransId="{A6F6C482-8660-4530-A50A-10199CDC5372}"/>
    <dgm:cxn modelId="{FD61CA32-2EEE-4123-AC3D-75571E9D3D2A}" srcId="{D8ABAA0B-BB41-471C-ACE0-4DB222414A3C}" destId="{87DEE80A-44A3-4FF1-B1F6-8ACF9F62876E}" srcOrd="0" destOrd="0" parTransId="{0984DD0F-E98C-4198-9F78-E9301A2884E4}" sibTransId="{4200A07B-3CBD-4E71-9A4C-AAA7AC93CA4B}"/>
    <dgm:cxn modelId="{94A872CA-FE82-48D7-BFCE-C116C9BE03C5}" type="presOf" srcId="{C65D2856-1BB1-4D8A-A6A8-640DFFF9A787}" destId="{F501C525-DB63-4D9C-B605-5F26F0B348B7}" srcOrd="0" destOrd="0" presId="urn:microsoft.com/office/officeart/2005/8/layout/vList2#12"/>
    <dgm:cxn modelId="{0AFAAC47-EF80-40E8-A87F-D74EAB030CA8}" type="presOf" srcId="{78603CFE-788B-4E33-A5DF-03B2E5433C60}" destId="{158E9871-5389-4981-99A8-ABF2F899742D}" srcOrd="0" destOrd="0" presId="urn:microsoft.com/office/officeart/2005/8/layout/vList2#12"/>
    <dgm:cxn modelId="{165B5C1B-FF8E-4130-97E8-EBEB34597F97}" srcId="{DC0C3F7F-1A63-435D-9B3A-FF50767599C4}" destId="{C65D2856-1BB1-4D8A-A6A8-640DFFF9A787}" srcOrd="5" destOrd="0" parTransId="{EC27413F-8E59-4E7D-9543-7783B73A93EE}" sibTransId="{6BFE719A-EA33-43CE-98C3-74B786248DD0}"/>
    <dgm:cxn modelId="{DC10AD7E-A50B-4DAA-BC3B-E038914FE52F}" srcId="{DC0C3F7F-1A63-435D-9B3A-FF50767599C4}" destId="{B7D066B3-5479-4137-AE88-9240D8F8FE51}" srcOrd="3" destOrd="0" parTransId="{F2D8F469-49AE-4C25-9C02-24A0DAC61177}" sibTransId="{1AD9A73F-210B-4DB2-BC80-B4E08C83BD9D}"/>
    <dgm:cxn modelId="{82EC9E94-F285-4223-BDCB-9B5AAD717054}" srcId="{DC0C3F7F-1A63-435D-9B3A-FF50767599C4}" destId="{1458B7A0-D575-42EC-9E93-0C838C6B5A17}" srcOrd="2" destOrd="0" parTransId="{1511FDC5-3FB1-4708-954A-2B28D5BDC5F6}" sibTransId="{3218F2AC-DB1D-44F0-8D52-77E2AA5AC414}"/>
    <dgm:cxn modelId="{93932F9D-67BF-494C-8FC0-52696FA6BA75}" type="presOf" srcId="{57FE9B40-819C-446B-AA34-EBFD4B147817}" destId="{F54F2529-CDD8-40B7-B1EC-31964DDA73BE}" srcOrd="0" destOrd="0" presId="urn:microsoft.com/office/officeart/2005/8/layout/vList2#12"/>
    <dgm:cxn modelId="{76E26EAC-6912-431B-B9C8-904D38EF03F3}" srcId="{406A3E6D-B153-4FA7-B778-70C2474329ED}" destId="{C11599CD-75D3-4168-9B19-8C54B4CE8278}" srcOrd="0" destOrd="0" parTransId="{93E7E41B-AB34-4C34-BD0A-B4A3C82F7F60}" sibTransId="{17B191B5-7DD0-403C-BA64-BCA2D86B69A5}"/>
    <dgm:cxn modelId="{667C6FA8-1BD8-4BDB-9785-79A60DDAD5EC}" type="presParOf" srcId="{8CBD6A07-1148-4888-A07E-5D36D308276A}" destId="{F54F2529-CDD8-40B7-B1EC-31964DDA73BE}" srcOrd="0" destOrd="0" presId="urn:microsoft.com/office/officeart/2005/8/layout/vList2#12"/>
    <dgm:cxn modelId="{4F253765-F23F-4447-BCD6-333200AD8AE9}" type="presParOf" srcId="{8CBD6A07-1148-4888-A07E-5D36D308276A}" destId="{0A1AE603-8111-4A6B-9451-74810F5FA82A}" srcOrd="1" destOrd="0" presId="urn:microsoft.com/office/officeart/2005/8/layout/vList2#12"/>
    <dgm:cxn modelId="{35E01A1B-7CD2-4F95-AA9C-362DDFEE8418}" type="presParOf" srcId="{8CBD6A07-1148-4888-A07E-5D36D308276A}" destId="{A9E84053-5DB4-49DC-B419-CCE977D99657}" srcOrd="2" destOrd="0" presId="urn:microsoft.com/office/officeart/2005/8/layout/vList2#12"/>
    <dgm:cxn modelId="{A3E9B532-6AE6-426A-B19B-49A8E2A7F027}" type="presParOf" srcId="{8CBD6A07-1148-4888-A07E-5D36D308276A}" destId="{1B2CFB8D-6989-48B6-8F6F-66E7908E15D0}" srcOrd="3" destOrd="0" presId="urn:microsoft.com/office/officeart/2005/8/layout/vList2#12"/>
    <dgm:cxn modelId="{A0348D74-D5D6-4A91-9B36-EFCDC981D09A}" type="presParOf" srcId="{8CBD6A07-1148-4888-A07E-5D36D308276A}" destId="{78D72DEF-0E27-4109-86C5-EEE5BF82A3DD}" srcOrd="4" destOrd="0" presId="urn:microsoft.com/office/officeart/2005/8/layout/vList2#12"/>
    <dgm:cxn modelId="{3734C252-D90E-46BD-9B87-11AD8AC51009}" type="presParOf" srcId="{8CBD6A07-1148-4888-A07E-5D36D308276A}" destId="{5C367BA0-8E58-45D3-9063-38E1CA498388}" srcOrd="5" destOrd="0" presId="urn:microsoft.com/office/officeart/2005/8/layout/vList2#12"/>
    <dgm:cxn modelId="{FD2B69A2-F1AD-448A-BC34-2981481E1F17}" type="presParOf" srcId="{8CBD6A07-1148-4888-A07E-5D36D308276A}" destId="{8B293E5B-DB3F-474D-AB97-102139315115}" srcOrd="6" destOrd="0" presId="urn:microsoft.com/office/officeart/2005/8/layout/vList2#12"/>
    <dgm:cxn modelId="{2048CAA9-059A-4992-8384-510C8736883D}" type="presParOf" srcId="{8CBD6A07-1148-4888-A07E-5D36D308276A}" destId="{5F18D35E-00F4-4D5A-9CB8-437C2D62E340}" srcOrd="7" destOrd="0" presId="urn:microsoft.com/office/officeart/2005/8/layout/vList2#12"/>
    <dgm:cxn modelId="{1C7412A0-D35D-4179-A3D6-4035F8A2BD05}" type="presParOf" srcId="{8CBD6A07-1148-4888-A07E-5D36D308276A}" destId="{7EA56BBA-5714-4FB3-998C-A5B213143668}" srcOrd="8" destOrd="0" presId="urn:microsoft.com/office/officeart/2005/8/layout/vList2#12"/>
    <dgm:cxn modelId="{197A475E-01FD-4A03-834F-1E6A50B1296F}" type="presParOf" srcId="{8CBD6A07-1148-4888-A07E-5D36D308276A}" destId="{158E9871-5389-4981-99A8-ABF2F899742D}" srcOrd="9" destOrd="0" presId="urn:microsoft.com/office/officeart/2005/8/layout/vList2#12"/>
    <dgm:cxn modelId="{C952D9E4-A178-4006-BAB2-23FFE990CDB0}" type="presParOf" srcId="{8CBD6A07-1148-4888-A07E-5D36D308276A}" destId="{F501C525-DB63-4D9C-B605-5F26F0B348B7}" srcOrd="10" destOrd="0" presId="urn:microsoft.com/office/officeart/2005/8/layout/vList2#12"/>
    <dgm:cxn modelId="{228C0B47-81F4-4E5A-B6AB-177BAB0F3C99}" type="presParOf" srcId="{8CBD6A07-1148-4888-A07E-5D36D308276A}" destId="{61C2B97E-495E-41B4-A6DE-9AB8A79D15FD}" srcOrd="11" destOrd="0" presId="urn:microsoft.com/office/officeart/2005/8/layout/vList2#12"/>
    <dgm:cxn modelId="{D27AB408-8C95-4099-B1FC-21D2B1AC603B}" type="presParOf" srcId="{8CBD6A07-1148-4888-A07E-5D36D308276A}" destId="{A5DFDD7A-C409-4D77-BE94-91572EE022AD}" srcOrd="12" destOrd="0" presId="urn:microsoft.com/office/officeart/2005/8/layout/vList2#12"/>
    <dgm:cxn modelId="{279B96B2-5A0A-42DE-B517-10B67162FC8F}" type="presParOf" srcId="{8CBD6A07-1148-4888-A07E-5D36D308276A}" destId="{CA048635-FD88-4614-8CAE-2733ADACC05B}" srcOrd="13" destOrd="0" presId="urn:microsoft.com/office/officeart/2005/8/layout/vList2#12"/>
    <dgm:cxn modelId="{6831E916-C76C-482E-A430-640DC018E963}" type="presParOf" srcId="{8CBD6A07-1148-4888-A07E-5D36D308276A}" destId="{8BBD433C-7B0C-4006-B6A1-BE1102D8189B}" srcOrd="14" destOrd="0" presId="urn:microsoft.com/office/officeart/2005/8/layout/vList2#12"/>
    <dgm:cxn modelId="{A1B8828A-1CC3-46E4-9FD9-DB9C8CDBE9EF}" type="presParOf" srcId="{8CBD6A07-1148-4888-A07E-5D36D308276A}" destId="{36FE8E2E-160F-4599-B955-464F801A57DF}" srcOrd="15" destOrd="0" presId="urn:microsoft.com/office/officeart/2005/8/layout/vList2#1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B86D03A-5F3B-435C-97E6-970E09C56712}" type="doc">
      <dgm:prSet loTypeId="urn:microsoft.com/office/officeart/2005/8/layout/vList2#16" loCatId="list" qsTypeId="urn:microsoft.com/office/officeart/2005/8/quickstyle/simple1#13" qsCatId="simple" csTypeId="urn:microsoft.com/office/officeart/2005/8/colors/accent1_2#15" csCatId="accent1" phldr="1"/>
      <dgm:spPr/>
      <dgm:t>
        <a:bodyPr/>
        <a:lstStyle/>
        <a:p>
          <a:endParaRPr lang="ru-RU"/>
        </a:p>
      </dgm:t>
    </dgm:pt>
    <dgm:pt modelId="{5AAD8C73-AD41-415A-8265-0CCFD3C93ED8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ru-RU" sz="2400" b="1" dirty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rPr>
            <a:t>Муниципальная программа «Развитие образования Большеболдинского муниципального округа Нижегородской области» </a:t>
          </a:r>
        </a:p>
      </dgm:t>
    </dgm:pt>
    <dgm:pt modelId="{64EB3E98-7D77-413F-8CA0-E022F2CF3CB2}" type="parTrans" cxnId="{C3CCEB0C-1EFF-4944-9738-D14B6EEC60FB}">
      <dgm:prSet/>
      <dgm:spPr/>
      <dgm:t>
        <a:bodyPr/>
        <a:lstStyle/>
        <a:p>
          <a:endParaRPr lang="ru-RU"/>
        </a:p>
      </dgm:t>
    </dgm:pt>
    <dgm:pt modelId="{C7234432-1A82-48AD-BD10-0E33EF2501B9}" type="sibTrans" cxnId="{C3CCEB0C-1EFF-4944-9738-D14B6EEC60FB}">
      <dgm:prSet/>
      <dgm:spPr/>
      <dgm:t>
        <a:bodyPr/>
        <a:lstStyle/>
        <a:p>
          <a:endParaRPr lang="ru-RU"/>
        </a:p>
      </dgm:t>
    </dgm:pt>
    <dgm:pt modelId="{23A04BDF-16F3-455D-882A-0DC98D2D33A1}" type="pres">
      <dgm:prSet presAssocID="{3B86D03A-5F3B-435C-97E6-970E09C5671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DA4C33-E25A-4F25-BB4C-C0EE3B98AD35}" type="pres">
      <dgm:prSet presAssocID="{5AAD8C73-AD41-415A-8265-0CCFD3C93ED8}" presName="parentText" presStyleLbl="node1" presStyleIdx="0" presStyleCnt="1" custLinFactNeighborX="-23240" custLinFactNeighborY="-8959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CCEB0C-1EFF-4944-9738-D14B6EEC60FB}" srcId="{3B86D03A-5F3B-435C-97E6-970E09C56712}" destId="{5AAD8C73-AD41-415A-8265-0CCFD3C93ED8}" srcOrd="0" destOrd="0" parTransId="{64EB3E98-7D77-413F-8CA0-E022F2CF3CB2}" sibTransId="{C7234432-1A82-48AD-BD10-0E33EF2501B9}"/>
    <dgm:cxn modelId="{175B006B-BF4F-4C90-A77F-C2CED203BA2A}" type="presOf" srcId="{5AAD8C73-AD41-415A-8265-0CCFD3C93ED8}" destId="{47DA4C33-E25A-4F25-BB4C-C0EE3B98AD35}" srcOrd="0" destOrd="0" presId="urn:microsoft.com/office/officeart/2005/8/layout/vList2#16"/>
    <dgm:cxn modelId="{13A8F1FF-292D-4628-8063-4E13246A2D3F}" type="presOf" srcId="{3B86D03A-5F3B-435C-97E6-970E09C56712}" destId="{23A04BDF-16F3-455D-882A-0DC98D2D33A1}" srcOrd="0" destOrd="0" presId="urn:microsoft.com/office/officeart/2005/8/layout/vList2#16"/>
    <dgm:cxn modelId="{9F18A863-A03B-4892-A094-F35D89B92F25}" type="presParOf" srcId="{23A04BDF-16F3-455D-882A-0DC98D2D33A1}" destId="{47DA4C33-E25A-4F25-BB4C-C0EE3B98AD35}" srcOrd="0" destOrd="0" presId="urn:microsoft.com/office/officeart/2005/8/layout/vList2#1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392CAA1-2B22-4D79-A3DC-2DD1118FEC33}" type="doc">
      <dgm:prSet loTypeId="urn:microsoft.com/office/officeart/2005/8/layout/vList5" loCatId="list" qsTypeId="urn:microsoft.com/office/officeart/2005/8/quickstyle/simple1#14" qsCatId="simple" csTypeId="urn:microsoft.com/office/officeart/2005/8/colors/colorful3#1" csCatId="colorful" phldr="1"/>
      <dgm:spPr/>
      <dgm:t>
        <a:bodyPr/>
        <a:lstStyle/>
        <a:p>
          <a:endParaRPr lang="ru-RU"/>
        </a:p>
      </dgm:t>
    </dgm:pt>
    <dgm:pt modelId="{F09BEF95-C26E-454F-A2B9-33D7F37DD11D}">
      <dgm:prSet phldrT="[Текст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/>
            <a:t>2026</a:t>
          </a:r>
        </a:p>
      </dgm:t>
    </dgm:pt>
    <dgm:pt modelId="{F818C16B-EE6F-4B3D-A5C1-6B99994A9B26}" type="parTrans" cxnId="{BBDE2032-5BD0-4D97-A300-190A97B93744}">
      <dgm:prSet/>
      <dgm:spPr/>
      <dgm:t>
        <a:bodyPr/>
        <a:lstStyle/>
        <a:p>
          <a:endParaRPr lang="ru-RU"/>
        </a:p>
      </dgm:t>
    </dgm:pt>
    <dgm:pt modelId="{619B172F-A320-4FA3-8C07-3F53DA6AC548}" type="sibTrans" cxnId="{BBDE2032-5BD0-4D97-A300-190A97B93744}">
      <dgm:prSet/>
      <dgm:spPr/>
      <dgm:t>
        <a:bodyPr/>
        <a:lstStyle/>
        <a:p>
          <a:endParaRPr lang="ru-RU"/>
        </a:p>
      </dgm:t>
    </dgm:pt>
    <dgm:pt modelId="{8480565E-E6CE-401E-A65C-AE4DBECCB0D9}">
      <dgm:prSet phldrT="[Текст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ru-RU" dirty="0"/>
            <a:t>437,5 млн.руб.</a:t>
          </a:r>
        </a:p>
      </dgm:t>
    </dgm:pt>
    <dgm:pt modelId="{45B0BAA3-5F79-42C8-BEEE-75CCBA84C64A}" type="parTrans" cxnId="{2277C28C-CE40-4278-8D1F-E99AC8C1F92D}">
      <dgm:prSet/>
      <dgm:spPr/>
      <dgm:t>
        <a:bodyPr/>
        <a:lstStyle/>
        <a:p>
          <a:endParaRPr lang="ru-RU"/>
        </a:p>
      </dgm:t>
    </dgm:pt>
    <dgm:pt modelId="{2FAEF391-5728-4AC9-AA38-C3CDEA6FD119}" type="sibTrans" cxnId="{2277C28C-CE40-4278-8D1F-E99AC8C1F92D}">
      <dgm:prSet/>
      <dgm:spPr/>
      <dgm:t>
        <a:bodyPr/>
        <a:lstStyle/>
        <a:p>
          <a:endParaRPr lang="ru-RU"/>
        </a:p>
      </dgm:t>
    </dgm:pt>
    <dgm:pt modelId="{71247A33-DE84-4D14-A62E-09FD9434A3A1}">
      <dgm:prSet phldrT="[Текст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/>
            <a:t>2027</a:t>
          </a:r>
        </a:p>
      </dgm:t>
    </dgm:pt>
    <dgm:pt modelId="{9A4F5852-1210-484D-83C8-0AB9A0C0EBD0}" type="parTrans" cxnId="{5AC1149F-93C8-46F8-B397-CBD40C90664E}">
      <dgm:prSet/>
      <dgm:spPr/>
      <dgm:t>
        <a:bodyPr/>
        <a:lstStyle/>
        <a:p>
          <a:endParaRPr lang="ru-RU"/>
        </a:p>
      </dgm:t>
    </dgm:pt>
    <dgm:pt modelId="{6C9BFDCD-1EFF-4389-88BC-1682519EB286}" type="sibTrans" cxnId="{5AC1149F-93C8-46F8-B397-CBD40C90664E}">
      <dgm:prSet/>
      <dgm:spPr/>
      <dgm:t>
        <a:bodyPr/>
        <a:lstStyle/>
        <a:p>
          <a:endParaRPr lang="ru-RU"/>
        </a:p>
      </dgm:t>
    </dgm:pt>
    <dgm:pt modelId="{F65D5C6C-F1CE-45BC-89EE-B5A462FD2E19}">
      <dgm:prSet phldrT="[Текст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ru-RU" dirty="0"/>
            <a:t>438,0 млн.руб.</a:t>
          </a:r>
        </a:p>
      </dgm:t>
    </dgm:pt>
    <dgm:pt modelId="{1FC837C4-BC60-4BEB-B13D-FAE6D5AAE22A}" type="parTrans" cxnId="{F492E6DE-F165-4B99-B6F6-C1BA8687A9FF}">
      <dgm:prSet/>
      <dgm:spPr/>
      <dgm:t>
        <a:bodyPr/>
        <a:lstStyle/>
        <a:p>
          <a:endParaRPr lang="ru-RU"/>
        </a:p>
      </dgm:t>
    </dgm:pt>
    <dgm:pt modelId="{91958AC1-94C1-41E0-BC16-5004C8A0B885}" type="sibTrans" cxnId="{F492E6DE-F165-4B99-B6F6-C1BA8687A9FF}">
      <dgm:prSet/>
      <dgm:spPr/>
      <dgm:t>
        <a:bodyPr/>
        <a:lstStyle/>
        <a:p>
          <a:endParaRPr lang="ru-RU"/>
        </a:p>
      </dgm:t>
    </dgm:pt>
    <dgm:pt modelId="{2C3BF381-DE49-4EE2-870E-D7E66C336985}">
      <dgm:prSet phldrT="[Текст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/>
            <a:t>2028</a:t>
          </a:r>
        </a:p>
      </dgm:t>
    </dgm:pt>
    <dgm:pt modelId="{07FBF88A-8636-4E5A-8BBC-9909928F4D0F}" type="parTrans" cxnId="{A7DA0B30-BECE-44A2-916F-A30EE0AF6A3F}">
      <dgm:prSet/>
      <dgm:spPr/>
      <dgm:t>
        <a:bodyPr/>
        <a:lstStyle/>
        <a:p>
          <a:endParaRPr lang="ru-RU"/>
        </a:p>
      </dgm:t>
    </dgm:pt>
    <dgm:pt modelId="{997AEE42-6E6E-4165-B70F-1691059CAC9E}" type="sibTrans" cxnId="{A7DA0B30-BECE-44A2-916F-A30EE0AF6A3F}">
      <dgm:prSet/>
      <dgm:spPr/>
      <dgm:t>
        <a:bodyPr/>
        <a:lstStyle/>
        <a:p>
          <a:endParaRPr lang="ru-RU"/>
        </a:p>
      </dgm:t>
    </dgm:pt>
    <dgm:pt modelId="{4428C084-E51D-46DE-8965-EFE8A6A36143}">
      <dgm:prSet phldrT="[Текст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ru-RU" dirty="0"/>
            <a:t>451,4 млн.руб.</a:t>
          </a:r>
        </a:p>
      </dgm:t>
    </dgm:pt>
    <dgm:pt modelId="{9D8D10BF-A4A1-4EAE-86CC-DB27AAAD9C9F}" type="parTrans" cxnId="{2ADD14DB-6E9E-4DE1-A5E1-0D8BA38100A8}">
      <dgm:prSet/>
      <dgm:spPr/>
      <dgm:t>
        <a:bodyPr/>
        <a:lstStyle/>
        <a:p>
          <a:endParaRPr lang="ru-RU"/>
        </a:p>
      </dgm:t>
    </dgm:pt>
    <dgm:pt modelId="{4FAC80F0-211D-45DF-AD1D-7D8A31706966}" type="sibTrans" cxnId="{2ADD14DB-6E9E-4DE1-A5E1-0D8BA38100A8}">
      <dgm:prSet/>
      <dgm:spPr/>
      <dgm:t>
        <a:bodyPr/>
        <a:lstStyle/>
        <a:p>
          <a:endParaRPr lang="ru-RU"/>
        </a:p>
      </dgm:t>
    </dgm:pt>
    <dgm:pt modelId="{211C826C-F13E-4DDE-A56D-76CC595F05F3}" type="pres">
      <dgm:prSet presAssocID="{5392CAA1-2B22-4D79-A3DC-2DD1118FEC3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1E0E998-82E3-4EAF-9FCE-D73D7B20765E}" type="pres">
      <dgm:prSet presAssocID="{F09BEF95-C26E-454F-A2B9-33D7F37DD11D}" presName="linNode" presStyleCnt="0"/>
      <dgm:spPr/>
    </dgm:pt>
    <dgm:pt modelId="{05CBE670-8B3F-433F-8EE4-D92BF1D30880}" type="pres">
      <dgm:prSet presAssocID="{F09BEF95-C26E-454F-A2B9-33D7F37DD11D}" presName="parentText" presStyleLbl="node1" presStyleIdx="0" presStyleCnt="3" custScaleY="7466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C3672A-FC84-4E34-9AD1-72CF3AE009EC}" type="pres">
      <dgm:prSet presAssocID="{F09BEF95-C26E-454F-A2B9-33D7F37DD11D}" presName="descendantText" presStyleLbl="alignAccFollowNode1" presStyleIdx="0" presStyleCnt="3" custScaleY="796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7A66A8-4EC4-4826-932E-68505AB01BDC}" type="pres">
      <dgm:prSet presAssocID="{619B172F-A320-4FA3-8C07-3F53DA6AC548}" presName="sp" presStyleCnt="0"/>
      <dgm:spPr/>
    </dgm:pt>
    <dgm:pt modelId="{53F23E03-4C6C-4A48-90C5-3E1C5226BDB2}" type="pres">
      <dgm:prSet presAssocID="{71247A33-DE84-4D14-A62E-09FD9434A3A1}" presName="linNode" presStyleCnt="0"/>
      <dgm:spPr/>
    </dgm:pt>
    <dgm:pt modelId="{0063002A-F460-4383-9E8C-1710AD418E4C}" type="pres">
      <dgm:prSet presAssocID="{71247A33-DE84-4D14-A62E-09FD9434A3A1}" presName="parentText" presStyleLbl="node1" presStyleIdx="1" presStyleCnt="3" custScaleY="7259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30C992-3717-4BAC-B007-9424F712EBC2}" type="pres">
      <dgm:prSet presAssocID="{71247A33-DE84-4D14-A62E-09FD9434A3A1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A0CBAC-4DDF-402C-A6B8-6B20F81AD286}" type="pres">
      <dgm:prSet presAssocID="{6C9BFDCD-1EFF-4389-88BC-1682519EB286}" presName="sp" presStyleCnt="0"/>
      <dgm:spPr/>
    </dgm:pt>
    <dgm:pt modelId="{57495302-C9E1-4998-83D7-17072F87F6D0}" type="pres">
      <dgm:prSet presAssocID="{2C3BF381-DE49-4EE2-870E-D7E66C336985}" presName="linNode" presStyleCnt="0"/>
      <dgm:spPr/>
    </dgm:pt>
    <dgm:pt modelId="{FA72504D-8598-47BD-9BF6-5FCEA8186BE6}" type="pres">
      <dgm:prSet presAssocID="{2C3BF381-DE49-4EE2-870E-D7E66C336985}" presName="parentText" presStyleLbl="node1" presStyleIdx="2" presStyleCnt="3" custScaleY="7784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945545-322F-4971-8181-EB72997D0401}" type="pres">
      <dgm:prSet presAssocID="{2C3BF381-DE49-4EE2-870E-D7E66C336985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492E6DE-F165-4B99-B6F6-C1BA8687A9FF}" srcId="{71247A33-DE84-4D14-A62E-09FD9434A3A1}" destId="{F65D5C6C-F1CE-45BC-89EE-B5A462FD2E19}" srcOrd="0" destOrd="0" parTransId="{1FC837C4-BC60-4BEB-B13D-FAE6D5AAE22A}" sibTransId="{91958AC1-94C1-41E0-BC16-5004C8A0B885}"/>
    <dgm:cxn modelId="{C4E2FD8D-72E0-4692-AE6A-707C78AD199E}" type="presOf" srcId="{71247A33-DE84-4D14-A62E-09FD9434A3A1}" destId="{0063002A-F460-4383-9E8C-1710AD418E4C}" srcOrd="0" destOrd="0" presId="urn:microsoft.com/office/officeart/2005/8/layout/vList5"/>
    <dgm:cxn modelId="{A7DA0B30-BECE-44A2-916F-A30EE0AF6A3F}" srcId="{5392CAA1-2B22-4D79-A3DC-2DD1118FEC33}" destId="{2C3BF381-DE49-4EE2-870E-D7E66C336985}" srcOrd="2" destOrd="0" parTransId="{07FBF88A-8636-4E5A-8BBC-9909928F4D0F}" sibTransId="{997AEE42-6E6E-4165-B70F-1691059CAC9E}"/>
    <dgm:cxn modelId="{51DE6127-6968-4A49-AB85-3B96F07F4F60}" type="presOf" srcId="{5392CAA1-2B22-4D79-A3DC-2DD1118FEC33}" destId="{211C826C-F13E-4DDE-A56D-76CC595F05F3}" srcOrd="0" destOrd="0" presId="urn:microsoft.com/office/officeart/2005/8/layout/vList5"/>
    <dgm:cxn modelId="{E3AB856E-7B48-451F-B8FC-CF5135C81DC8}" type="presOf" srcId="{2C3BF381-DE49-4EE2-870E-D7E66C336985}" destId="{FA72504D-8598-47BD-9BF6-5FCEA8186BE6}" srcOrd="0" destOrd="0" presId="urn:microsoft.com/office/officeart/2005/8/layout/vList5"/>
    <dgm:cxn modelId="{5AC1149F-93C8-46F8-B397-CBD40C90664E}" srcId="{5392CAA1-2B22-4D79-A3DC-2DD1118FEC33}" destId="{71247A33-DE84-4D14-A62E-09FD9434A3A1}" srcOrd="1" destOrd="0" parTransId="{9A4F5852-1210-484D-83C8-0AB9A0C0EBD0}" sibTransId="{6C9BFDCD-1EFF-4389-88BC-1682519EB286}"/>
    <dgm:cxn modelId="{BBDE2032-5BD0-4D97-A300-190A97B93744}" srcId="{5392CAA1-2B22-4D79-A3DC-2DD1118FEC33}" destId="{F09BEF95-C26E-454F-A2B9-33D7F37DD11D}" srcOrd="0" destOrd="0" parTransId="{F818C16B-EE6F-4B3D-A5C1-6B99994A9B26}" sibTransId="{619B172F-A320-4FA3-8C07-3F53DA6AC548}"/>
    <dgm:cxn modelId="{80A2F6B8-6DAE-41EE-A560-2F0145181E7D}" type="presOf" srcId="{4428C084-E51D-46DE-8965-EFE8A6A36143}" destId="{7C945545-322F-4971-8181-EB72997D0401}" srcOrd="0" destOrd="0" presId="urn:microsoft.com/office/officeart/2005/8/layout/vList5"/>
    <dgm:cxn modelId="{DDB224C0-85F6-4702-A6A5-DF6F21C25125}" type="presOf" srcId="{F65D5C6C-F1CE-45BC-89EE-B5A462FD2E19}" destId="{3330C992-3717-4BAC-B007-9424F712EBC2}" srcOrd="0" destOrd="0" presId="urn:microsoft.com/office/officeart/2005/8/layout/vList5"/>
    <dgm:cxn modelId="{652D887C-B1C9-4533-BF70-A5C905AA3778}" type="presOf" srcId="{8480565E-E6CE-401E-A65C-AE4DBECCB0D9}" destId="{8BC3672A-FC84-4E34-9AD1-72CF3AE009EC}" srcOrd="0" destOrd="0" presId="urn:microsoft.com/office/officeart/2005/8/layout/vList5"/>
    <dgm:cxn modelId="{2ADD14DB-6E9E-4DE1-A5E1-0D8BA38100A8}" srcId="{2C3BF381-DE49-4EE2-870E-D7E66C336985}" destId="{4428C084-E51D-46DE-8965-EFE8A6A36143}" srcOrd="0" destOrd="0" parTransId="{9D8D10BF-A4A1-4EAE-86CC-DB27AAAD9C9F}" sibTransId="{4FAC80F0-211D-45DF-AD1D-7D8A31706966}"/>
    <dgm:cxn modelId="{F857547B-AA80-446F-9E2A-DBBAF34FF97D}" type="presOf" srcId="{F09BEF95-C26E-454F-A2B9-33D7F37DD11D}" destId="{05CBE670-8B3F-433F-8EE4-D92BF1D30880}" srcOrd="0" destOrd="0" presId="urn:microsoft.com/office/officeart/2005/8/layout/vList5"/>
    <dgm:cxn modelId="{2277C28C-CE40-4278-8D1F-E99AC8C1F92D}" srcId="{F09BEF95-C26E-454F-A2B9-33D7F37DD11D}" destId="{8480565E-E6CE-401E-A65C-AE4DBECCB0D9}" srcOrd="0" destOrd="0" parTransId="{45B0BAA3-5F79-42C8-BEEE-75CCBA84C64A}" sibTransId="{2FAEF391-5728-4AC9-AA38-C3CDEA6FD119}"/>
    <dgm:cxn modelId="{2A025098-DFAA-4156-BA77-07F3D9BCF5FC}" type="presParOf" srcId="{211C826C-F13E-4DDE-A56D-76CC595F05F3}" destId="{81E0E998-82E3-4EAF-9FCE-D73D7B20765E}" srcOrd="0" destOrd="0" presId="urn:microsoft.com/office/officeart/2005/8/layout/vList5"/>
    <dgm:cxn modelId="{96F97A1B-577C-4CA1-84ED-21D5E935EEA8}" type="presParOf" srcId="{81E0E998-82E3-4EAF-9FCE-D73D7B20765E}" destId="{05CBE670-8B3F-433F-8EE4-D92BF1D30880}" srcOrd="0" destOrd="0" presId="urn:microsoft.com/office/officeart/2005/8/layout/vList5"/>
    <dgm:cxn modelId="{39E93E37-01A5-47F2-A4C6-267920377041}" type="presParOf" srcId="{81E0E998-82E3-4EAF-9FCE-D73D7B20765E}" destId="{8BC3672A-FC84-4E34-9AD1-72CF3AE009EC}" srcOrd="1" destOrd="0" presId="urn:microsoft.com/office/officeart/2005/8/layout/vList5"/>
    <dgm:cxn modelId="{B1B4752C-28F2-4A84-9891-D8310B065D2F}" type="presParOf" srcId="{211C826C-F13E-4DDE-A56D-76CC595F05F3}" destId="{F27A66A8-4EC4-4826-932E-68505AB01BDC}" srcOrd="1" destOrd="0" presId="urn:microsoft.com/office/officeart/2005/8/layout/vList5"/>
    <dgm:cxn modelId="{CA02BFFF-4D31-4DFA-AC26-9E34FDBC22A7}" type="presParOf" srcId="{211C826C-F13E-4DDE-A56D-76CC595F05F3}" destId="{53F23E03-4C6C-4A48-90C5-3E1C5226BDB2}" srcOrd="2" destOrd="0" presId="urn:microsoft.com/office/officeart/2005/8/layout/vList5"/>
    <dgm:cxn modelId="{755B14C7-6034-4F86-9405-80DCC61C9F6E}" type="presParOf" srcId="{53F23E03-4C6C-4A48-90C5-3E1C5226BDB2}" destId="{0063002A-F460-4383-9E8C-1710AD418E4C}" srcOrd="0" destOrd="0" presId="urn:microsoft.com/office/officeart/2005/8/layout/vList5"/>
    <dgm:cxn modelId="{4921FFF1-6271-4392-9D78-3BBBD8CD72C8}" type="presParOf" srcId="{53F23E03-4C6C-4A48-90C5-3E1C5226BDB2}" destId="{3330C992-3717-4BAC-B007-9424F712EBC2}" srcOrd="1" destOrd="0" presId="urn:microsoft.com/office/officeart/2005/8/layout/vList5"/>
    <dgm:cxn modelId="{EF2AFF91-DA7C-4905-9AC3-95E9DF9CEF1F}" type="presParOf" srcId="{211C826C-F13E-4DDE-A56D-76CC595F05F3}" destId="{39A0CBAC-4DDF-402C-A6B8-6B20F81AD286}" srcOrd="3" destOrd="0" presId="urn:microsoft.com/office/officeart/2005/8/layout/vList5"/>
    <dgm:cxn modelId="{26CA7E5A-5051-4E5D-9F03-2B893E22CA90}" type="presParOf" srcId="{211C826C-F13E-4DDE-A56D-76CC595F05F3}" destId="{57495302-C9E1-4998-83D7-17072F87F6D0}" srcOrd="4" destOrd="0" presId="urn:microsoft.com/office/officeart/2005/8/layout/vList5"/>
    <dgm:cxn modelId="{F498D47C-A527-46C7-BB6E-EA81320662D4}" type="presParOf" srcId="{57495302-C9E1-4998-83D7-17072F87F6D0}" destId="{FA72504D-8598-47BD-9BF6-5FCEA8186BE6}" srcOrd="0" destOrd="0" presId="urn:microsoft.com/office/officeart/2005/8/layout/vList5"/>
    <dgm:cxn modelId="{747152E8-6B5A-48E4-ADCA-0F8FDC272655}" type="presParOf" srcId="{57495302-C9E1-4998-83D7-17072F87F6D0}" destId="{7C945545-322F-4971-8181-EB72997D040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B86D03A-5F3B-435C-97E6-970E09C56712}" type="doc">
      <dgm:prSet loTypeId="urn:microsoft.com/office/officeart/2005/8/layout/vList2#17" loCatId="list" qsTypeId="urn:microsoft.com/office/officeart/2005/8/quickstyle/simple1#15" qsCatId="simple" csTypeId="urn:microsoft.com/office/officeart/2005/8/colors/accent1_2#16" csCatId="accent1" phldr="1"/>
      <dgm:spPr/>
      <dgm:t>
        <a:bodyPr/>
        <a:lstStyle/>
        <a:p>
          <a:endParaRPr lang="ru-RU"/>
        </a:p>
      </dgm:t>
    </dgm:pt>
    <dgm:pt modelId="{5AAD8C73-AD41-415A-8265-0CCFD3C93ED8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ru-RU" sz="2400" b="1" dirty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rPr>
            <a:t>Муниципальная программа «Развитие образования Большеболдинского муниципального округа Нижегородской области» </a:t>
          </a:r>
        </a:p>
      </dgm:t>
    </dgm:pt>
    <dgm:pt modelId="{64EB3E98-7D77-413F-8CA0-E022F2CF3CB2}" type="parTrans" cxnId="{C3CCEB0C-1EFF-4944-9738-D14B6EEC60FB}">
      <dgm:prSet/>
      <dgm:spPr/>
      <dgm:t>
        <a:bodyPr/>
        <a:lstStyle/>
        <a:p>
          <a:endParaRPr lang="ru-RU"/>
        </a:p>
      </dgm:t>
    </dgm:pt>
    <dgm:pt modelId="{C7234432-1A82-48AD-BD10-0E33EF2501B9}" type="sibTrans" cxnId="{C3CCEB0C-1EFF-4944-9738-D14B6EEC60FB}">
      <dgm:prSet/>
      <dgm:spPr/>
      <dgm:t>
        <a:bodyPr/>
        <a:lstStyle/>
        <a:p>
          <a:endParaRPr lang="ru-RU"/>
        </a:p>
      </dgm:t>
    </dgm:pt>
    <dgm:pt modelId="{23A04BDF-16F3-455D-882A-0DC98D2D33A1}" type="pres">
      <dgm:prSet presAssocID="{3B86D03A-5F3B-435C-97E6-970E09C5671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DA4C33-E25A-4F25-BB4C-C0EE3B98AD35}" type="pres">
      <dgm:prSet presAssocID="{5AAD8C73-AD41-415A-8265-0CCFD3C93ED8}" presName="parentText" presStyleLbl="node1" presStyleIdx="0" presStyleCnt="1" custLinFactNeighborX="-23240" custLinFactNeighborY="-8959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CCEB0C-1EFF-4944-9738-D14B6EEC60FB}" srcId="{3B86D03A-5F3B-435C-97E6-970E09C56712}" destId="{5AAD8C73-AD41-415A-8265-0CCFD3C93ED8}" srcOrd="0" destOrd="0" parTransId="{64EB3E98-7D77-413F-8CA0-E022F2CF3CB2}" sibTransId="{C7234432-1A82-48AD-BD10-0E33EF2501B9}"/>
    <dgm:cxn modelId="{EF721EFE-A57A-4ABC-A8A5-DF09F12758A0}" type="presOf" srcId="{3B86D03A-5F3B-435C-97E6-970E09C56712}" destId="{23A04BDF-16F3-455D-882A-0DC98D2D33A1}" srcOrd="0" destOrd="0" presId="urn:microsoft.com/office/officeart/2005/8/layout/vList2#17"/>
    <dgm:cxn modelId="{7AB27D65-0533-46AF-9D98-F64BA6C85859}" type="presOf" srcId="{5AAD8C73-AD41-415A-8265-0CCFD3C93ED8}" destId="{47DA4C33-E25A-4F25-BB4C-C0EE3B98AD35}" srcOrd="0" destOrd="0" presId="urn:microsoft.com/office/officeart/2005/8/layout/vList2#17"/>
    <dgm:cxn modelId="{822318CB-8E2C-4D23-A7A3-A9FBEDFE5680}" type="presParOf" srcId="{23A04BDF-16F3-455D-882A-0DC98D2D33A1}" destId="{47DA4C33-E25A-4F25-BB4C-C0EE3B98AD35}" srcOrd="0" destOrd="0" presId="urn:microsoft.com/office/officeart/2005/8/layout/vList2#1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B86D03A-5F3B-435C-97E6-970E09C56712}" type="doc">
      <dgm:prSet loTypeId="urn:microsoft.com/office/officeart/2005/8/layout/vList2#18" loCatId="list" qsTypeId="urn:microsoft.com/office/officeart/2005/8/quickstyle/simple1#16" qsCatId="simple" csTypeId="urn:microsoft.com/office/officeart/2005/8/colors/accent1_2#17" csCatId="accent1" phldr="1"/>
      <dgm:spPr/>
      <dgm:t>
        <a:bodyPr/>
        <a:lstStyle/>
        <a:p>
          <a:endParaRPr lang="ru-RU"/>
        </a:p>
      </dgm:t>
    </dgm:pt>
    <dgm:pt modelId="{5AAD8C73-AD41-415A-8265-0CCFD3C93ED8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ru-RU" sz="2400" b="1" dirty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rPr>
            <a:t>Муниципальная программа «Развитие образования Большеболдинского муниципального округа Нижегородской области» </a:t>
          </a:r>
        </a:p>
      </dgm:t>
    </dgm:pt>
    <dgm:pt modelId="{64EB3E98-7D77-413F-8CA0-E022F2CF3CB2}" type="parTrans" cxnId="{C3CCEB0C-1EFF-4944-9738-D14B6EEC60FB}">
      <dgm:prSet/>
      <dgm:spPr/>
      <dgm:t>
        <a:bodyPr/>
        <a:lstStyle/>
        <a:p>
          <a:endParaRPr lang="ru-RU"/>
        </a:p>
      </dgm:t>
    </dgm:pt>
    <dgm:pt modelId="{C7234432-1A82-48AD-BD10-0E33EF2501B9}" type="sibTrans" cxnId="{C3CCEB0C-1EFF-4944-9738-D14B6EEC60FB}">
      <dgm:prSet/>
      <dgm:spPr/>
      <dgm:t>
        <a:bodyPr/>
        <a:lstStyle/>
        <a:p>
          <a:endParaRPr lang="ru-RU"/>
        </a:p>
      </dgm:t>
    </dgm:pt>
    <dgm:pt modelId="{23A04BDF-16F3-455D-882A-0DC98D2D33A1}" type="pres">
      <dgm:prSet presAssocID="{3B86D03A-5F3B-435C-97E6-970E09C5671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DA4C33-E25A-4F25-BB4C-C0EE3B98AD35}" type="pres">
      <dgm:prSet presAssocID="{5AAD8C73-AD41-415A-8265-0CCFD3C93ED8}" presName="parentText" presStyleLbl="node1" presStyleIdx="0" presStyleCnt="1" custLinFactNeighborX="-23240" custLinFactNeighborY="-8959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CCEB0C-1EFF-4944-9738-D14B6EEC60FB}" srcId="{3B86D03A-5F3B-435C-97E6-970E09C56712}" destId="{5AAD8C73-AD41-415A-8265-0CCFD3C93ED8}" srcOrd="0" destOrd="0" parTransId="{64EB3E98-7D77-413F-8CA0-E022F2CF3CB2}" sibTransId="{C7234432-1A82-48AD-BD10-0E33EF2501B9}"/>
    <dgm:cxn modelId="{BCE2D928-8849-4CD4-B631-0546BA7E25EB}" type="presOf" srcId="{3B86D03A-5F3B-435C-97E6-970E09C56712}" destId="{23A04BDF-16F3-455D-882A-0DC98D2D33A1}" srcOrd="0" destOrd="0" presId="urn:microsoft.com/office/officeart/2005/8/layout/vList2#18"/>
    <dgm:cxn modelId="{8EA77661-9390-4F58-B485-442723C74392}" type="presOf" srcId="{5AAD8C73-AD41-415A-8265-0CCFD3C93ED8}" destId="{47DA4C33-E25A-4F25-BB4C-C0EE3B98AD35}" srcOrd="0" destOrd="0" presId="urn:microsoft.com/office/officeart/2005/8/layout/vList2#18"/>
    <dgm:cxn modelId="{E5D03999-A877-433F-BDAD-80D7A702BA59}" type="presParOf" srcId="{23A04BDF-16F3-455D-882A-0DC98D2D33A1}" destId="{47DA4C33-E25A-4F25-BB4C-C0EE3B98AD35}" srcOrd="0" destOrd="0" presId="urn:microsoft.com/office/officeart/2005/8/layout/vList2#1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B86D03A-5F3B-435C-97E6-970E09C56712}" type="doc">
      <dgm:prSet loTypeId="urn:microsoft.com/office/officeart/2005/8/layout/vList2#19" loCatId="list" qsTypeId="urn:microsoft.com/office/officeart/2005/8/quickstyle/simple1#17" qsCatId="simple" csTypeId="urn:microsoft.com/office/officeart/2005/8/colors/accent1_2#18" csCatId="accent1" phldr="1"/>
      <dgm:spPr/>
      <dgm:t>
        <a:bodyPr/>
        <a:lstStyle/>
        <a:p>
          <a:endParaRPr lang="ru-RU"/>
        </a:p>
      </dgm:t>
    </dgm:pt>
    <dgm:pt modelId="{5AAD8C73-AD41-415A-8265-0CCFD3C93ED8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noFill/>
        <a:ln>
          <a:noFill/>
        </a:ln>
      </dgm:spPr>
      <dgm:t>
        <a:bodyPr/>
        <a:lstStyle/>
        <a:p>
          <a:pPr algn="ctr" rtl="0"/>
          <a:endParaRPr lang="ru-RU" sz="1600" b="1" dirty="0">
            <a:solidFill>
              <a:srgbClr val="002060"/>
            </a:solidFill>
            <a:latin typeface="+mn-lt"/>
            <a:cs typeface="Times New Roman" panose="02020603050405020304" pitchFamily="18" charset="0"/>
          </a:endParaRPr>
        </a:p>
        <a:p>
          <a:pPr algn="ctr" rtl="0"/>
          <a:r>
            <a:rPr lang="ru-RU" sz="16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Основные индикаторы достижения цели и показатели непосредственных результатов  муниципальной программы</a:t>
          </a:r>
        </a:p>
      </dgm:t>
    </dgm:pt>
    <dgm:pt modelId="{64EB3E98-7D77-413F-8CA0-E022F2CF3CB2}" type="parTrans" cxnId="{C3CCEB0C-1EFF-4944-9738-D14B6EEC60FB}">
      <dgm:prSet/>
      <dgm:spPr/>
      <dgm:t>
        <a:bodyPr/>
        <a:lstStyle/>
        <a:p>
          <a:endParaRPr lang="ru-RU"/>
        </a:p>
      </dgm:t>
    </dgm:pt>
    <dgm:pt modelId="{C7234432-1A82-48AD-BD10-0E33EF2501B9}" type="sibTrans" cxnId="{C3CCEB0C-1EFF-4944-9738-D14B6EEC60FB}">
      <dgm:prSet/>
      <dgm:spPr/>
      <dgm:t>
        <a:bodyPr/>
        <a:lstStyle/>
        <a:p>
          <a:endParaRPr lang="ru-RU"/>
        </a:p>
      </dgm:t>
    </dgm:pt>
    <dgm:pt modelId="{23A04BDF-16F3-455D-882A-0DC98D2D33A1}" type="pres">
      <dgm:prSet presAssocID="{3B86D03A-5F3B-435C-97E6-970E09C5671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DA4C33-E25A-4F25-BB4C-C0EE3B98AD35}" type="pres">
      <dgm:prSet presAssocID="{5AAD8C73-AD41-415A-8265-0CCFD3C93ED8}" presName="parentText" presStyleLbl="node1" presStyleIdx="0" presStyleCnt="1" custLinFactNeighborX="-952" custLinFactNeighborY="142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3A2D62-43ED-4A64-9782-A58ADA1CD6FC}" type="presOf" srcId="{5AAD8C73-AD41-415A-8265-0CCFD3C93ED8}" destId="{47DA4C33-E25A-4F25-BB4C-C0EE3B98AD35}" srcOrd="0" destOrd="0" presId="urn:microsoft.com/office/officeart/2005/8/layout/vList2#19"/>
    <dgm:cxn modelId="{C3CCEB0C-1EFF-4944-9738-D14B6EEC60FB}" srcId="{3B86D03A-5F3B-435C-97E6-970E09C56712}" destId="{5AAD8C73-AD41-415A-8265-0CCFD3C93ED8}" srcOrd="0" destOrd="0" parTransId="{64EB3E98-7D77-413F-8CA0-E022F2CF3CB2}" sibTransId="{C7234432-1A82-48AD-BD10-0E33EF2501B9}"/>
    <dgm:cxn modelId="{A987B9A2-01D1-4166-8750-22A7B9948A0D}" type="presOf" srcId="{3B86D03A-5F3B-435C-97E6-970E09C56712}" destId="{23A04BDF-16F3-455D-882A-0DC98D2D33A1}" srcOrd="0" destOrd="0" presId="urn:microsoft.com/office/officeart/2005/8/layout/vList2#19"/>
    <dgm:cxn modelId="{2D6FAEFB-3C64-43DE-8B2D-7689101AA49F}" type="presParOf" srcId="{23A04BDF-16F3-455D-882A-0DC98D2D33A1}" destId="{47DA4C33-E25A-4F25-BB4C-C0EE3B98AD35}" srcOrd="0" destOrd="0" presId="urn:microsoft.com/office/officeart/2005/8/layout/vList2#19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B86D03A-5F3B-435C-97E6-970E09C56712}" type="doc">
      <dgm:prSet loTypeId="urn:microsoft.com/office/officeart/2005/8/layout/vList2#20" loCatId="list" qsTypeId="urn:microsoft.com/office/officeart/2005/8/quickstyle/simple1#18" qsCatId="simple" csTypeId="urn:microsoft.com/office/officeart/2005/8/colors/accent1_2#19" csCatId="accent1" phldr="1"/>
      <dgm:spPr/>
      <dgm:t>
        <a:bodyPr/>
        <a:lstStyle/>
        <a:p>
          <a:endParaRPr lang="ru-RU"/>
        </a:p>
      </dgm:t>
    </dgm:pt>
    <dgm:pt modelId="{5AAD8C73-AD41-415A-8265-0CCFD3C93ED8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ru-RU" sz="2400" b="1" dirty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rPr>
            <a:t>Муниципальная программа «Развитие  культуры </a:t>
          </a:r>
        </a:p>
        <a:p>
          <a:pPr algn="ctr" rtl="0"/>
          <a:r>
            <a:rPr lang="ru-RU" sz="2400" b="1" dirty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rPr>
            <a:t>Большеболдинского муниципального округа Нижегородской области» </a:t>
          </a:r>
        </a:p>
      </dgm:t>
    </dgm:pt>
    <dgm:pt modelId="{64EB3E98-7D77-413F-8CA0-E022F2CF3CB2}" type="parTrans" cxnId="{C3CCEB0C-1EFF-4944-9738-D14B6EEC60FB}">
      <dgm:prSet/>
      <dgm:spPr/>
      <dgm:t>
        <a:bodyPr/>
        <a:lstStyle/>
        <a:p>
          <a:endParaRPr lang="ru-RU"/>
        </a:p>
      </dgm:t>
    </dgm:pt>
    <dgm:pt modelId="{C7234432-1A82-48AD-BD10-0E33EF2501B9}" type="sibTrans" cxnId="{C3CCEB0C-1EFF-4944-9738-D14B6EEC60FB}">
      <dgm:prSet/>
      <dgm:spPr/>
      <dgm:t>
        <a:bodyPr/>
        <a:lstStyle/>
        <a:p>
          <a:endParaRPr lang="ru-RU"/>
        </a:p>
      </dgm:t>
    </dgm:pt>
    <dgm:pt modelId="{23A04BDF-16F3-455D-882A-0DC98D2D33A1}" type="pres">
      <dgm:prSet presAssocID="{3B86D03A-5F3B-435C-97E6-970E09C5671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DA4C33-E25A-4F25-BB4C-C0EE3B98AD35}" type="pres">
      <dgm:prSet presAssocID="{5AAD8C73-AD41-415A-8265-0CCFD3C93ED8}" presName="parentText" presStyleLbl="node1" presStyleIdx="0" presStyleCnt="1" custLinFactY="835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CCEB0C-1EFF-4944-9738-D14B6EEC60FB}" srcId="{3B86D03A-5F3B-435C-97E6-970E09C56712}" destId="{5AAD8C73-AD41-415A-8265-0CCFD3C93ED8}" srcOrd="0" destOrd="0" parTransId="{64EB3E98-7D77-413F-8CA0-E022F2CF3CB2}" sibTransId="{C7234432-1A82-48AD-BD10-0E33EF2501B9}"/>
    <dgm:cxn modelId="{992BF68F-9FD8-4E06-9C05-9C9A84603280}" type="presOf" srcId="{3B86D03A-5F3B-435C-97E6-970E09C56712}" destId="{23A04BDF-16F3-455D-882A-0DC98D2D33A1}" srcOrd="0" destOrd="0" presId="urn:microsoft.com/office/officeart/2005/8/layout/vList2#20"/>
    <dgm:cxn modelId="{D5D305C4-B402-4E1F-86B4-2AE78AE3AD2D}" type="presOf" srcId="{5AAD8C73-AD41-415A-8265-0CCFD3C93ED8}" destId="{47DA4C33-E25A-4F25-BB4C-C0EE3B98AD35}" srcOrd="0" destOrd="0" presId="urn:microsoft.com/office/officeart/2005/8/layout/vList2#20"/>
    <dgm:cxn modelId="{1798DE29-535B-4A28-8FA3-58C0EF2EA792}" type="presParOf" srcId="{23A04BDF-16F3-455D-882A-0DC98D2D33A1}" destId="{47DA4C33-E25A-4F25-BB4C-C0EE3B98AD35}" srcOrd="0" destOrd="0" presId="urn:microsoft.com/office/officeart/2005/8/layout/vList2#20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AB22C4E-5639-4053-86F3-EDB0304A70C9}" type="doc">
      <dgm:prSet loTypeId="urn:microsoft.com/office/officeart/2005/8/layout/vList2#21" loCatId="list" qsTypeId="urn:microsoft.com/office/officeart/2005/8/quickstyle/simple3#6" qsCatId="simple" csTypeId="urn:microsoft.com/office/officeart/2005/8/colors/accent1_2#20" csCatId="accent1" phldr="1"/>
      <dgm:spPr/>
      <dgm:t>
        <a:bodyPr/>
        <a:lstStyle/>
        <a:p>
          <a:endParaRPr lang="ru-RU"/>
        </a:p>
      </dgm:t>
    </dgm:pt>
    <dgm:pt modelId="{E9DEDDD8-5BB1-463E-8A6C-4A51B084E4CB}">
      <dgm:prSet phldr="0" custT="1"/>
      <dgm:spPr>
        <a:noFill/>
        <a:ln>
          <a:noFill/>
        </a:ln>
      </dgm:spPr>
      <dgm:t>
        <a:bodyPr vert="horz" wrap="square"/>
        <a:lstStyle/>
        <a:p>
          <a:pPr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Всего расходы на культуру </a:t>
          </a:r>
        </a:p>
        <a:p>
          <a:pPr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 кинематографию </a:t>
          </a:r>
        </a:p>
        <a:p>
          <a:pPr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2026 году – 149,3 млн. рублей</a:t>
          </a:r>
        </a:p>
        <a:p>
          <a:pPr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2027 году – 132,9 млн. рублей</a:t>
          </a:r>
        </a:p>
        <a:p>
          <a:pPr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2028 году – 136,0 млн.рублей</a:t>
          </a:r>
        </a:p>
        <a:p>
          <a:pPr algn="l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1600" b="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7DE720-44C8-4452-AC8E-040E00151715}" type="parTrans" cxnId="{8D53550F-457E-4903-BD88-4A2769C8405F}">
      <dgm:prSet/>
      <dgm:spPr/>
      <dgm:t>
        <a:bodyPr/>
        <a:lstStyle/>
        <a:p>
          <a:endParaRPr lang="ru-RU"/>
        </a:p>
      </dgm:t>
    </dgm:pt>
    <dgm:pt modelId="{3D717E95-D5C0-4BC5-8888-8142193EC7E7}" type="sibTrans" cxnId="{8D53550F-457E-4903-BD88-4A2769C8405F}">
      <dgm:prSet/>
      <dgm:spPr/>
      <dgm:t>
        <a:bodyPr/>
        <a:lstStyle/>
        <a:p>
          <a:endParaRPr lang="ru-RU"/>
        </a:p>
      </dgm:t>
    </dgm:pt>
    <dgm:pt modelId="{DC0522CC-6E4A-4E7F-B03C-415F36676514}" type="pres">
      <dgm:prSet presAssocID="{CAB22C4E-5639-4053-86F3-EDB0304A70C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BBBD82F-3884-457E-88F4-6391641D4037}" type="pres">
      <dgm:prSet presAssocID="{E9DEDDD8-5BB1-463E-8A6C-4A51B084E4CB}" presName="parentText" presStyleLbl="node1" presStyleIdx="0" presStyleCnt="1" custScaleX="97222" custScaleY="270387" custLinFactNeighborX="18285" custLinFactNeighborY="-3164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85587A8-2355-48B7-81FB-04C1740A87C6}" type="presOf" srcId="{CAB22C4E-5639-4053-86F3-EDB0304A70C9}" destId="{DC0522CC-6E4A-4E7F-B03C-415F36676514}" srcOrd="0" destOrd="0" presId="urn:microsoft.com/office/officeart/2005/8/layout/vList2#21"/>
    <dgm:cxn modelId="{8D53550F-457E-4903-BD88-4A2769C8405F}" srcId="{CAB22C4E-5639-4053-86F3-EDB0304A70C9}" destId="{E9DEDDD8-5BB1-463E-8A6C-4A51B084E4CB}" srcOrd="0" destOrd="0" parTransId="{8B7DE720-44C8-4452-AC8E-040E00151715}" sibTransId="{3D717E95-D5C0-4BC5-8888-8142193EC7E7}"/>
    <dgm:cxn modelId="{98E3D349-95C0-49EC-A106-30D71B802DAC}" type="presOf" srcId="{E9DEDDD8-5BB1-463E-8A6C-4A51B084E4CB}" destId="{0BBBD82F-3884-457E-88F4-6391641D4037}" srcOrd="0" destOrd="0" presId="urn:microsoft.com/office/officeart/2005/8/layout/vList2#21"/>
    <dgm:cxn modelId="{A83A7C09-6B3E-4669-B87B-0F0D32EA33F2}" type="presParOf" srcId="{DC0522CC-6E4A-4E7F-B03C-415F36676514}" destId="{0BBBD82F-3884-457E-88F4-6391641D4037}" srcOrd="0" destOrd="0" presId="urn:microsoft.com/office/officeart/2005/8/layout/vList2#2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B86D03A-5F3B-435C-97E6-970E09C56712}" type="doc">
      <dgm:prSet loTypeId="urn:microsoft.com/office/officeart/2005/8/layout/vList2#22" loCatId="list" qsTypeId="urn:microsoft.com/office/officeart/2005/8/quickstyle/simple1#19" qsCatId="simple" csTypeId="urn:microsoft.com/office/officeart/2005/8/colors/accent1_2#21" csCatId="accent1" phldr="1"/>
      <dgm:spPr/>
      <dgm:t>
        <a:bodyPr/>
        <a:lstStyle/>
        <a:p>
          <a:endParaRPr lang="ru-RU"/>
        </a:p>
      </dgm:t>
    </dgm:pt>
    <dgm:pt modelId="{5AAD8C73-AD41-415A-8265-0CCFD3C93ED8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ru-RU" sz="2200" b="1" dirty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rPr>
            <a:t>Муниципальная программа «Развитие  физической культуры  и спорта в Большеболдинском муниципальном округе Нижегородской области» </a:t>
          </a:r>
        </a:p>
      </dgm:t>
    </dgm:pt>
    <dgm:pt modelId="{64EB3E98-7D77-413F-8CA0-E022F2CF3CB2}" type="parTrans" cxnId="{C3CCEB0C-1EFF-4944-9738-D14B6EEC60FB}">
      <dgm:prSet/>
      <dgm:spPr/>
      <dgm:t>
        <a:bodyPr/>
        <a:lstStyle/>
        <a:p>
          <a:endParaRPr lang="ru-RU"/>
        </a:p>
      </dgm:t>
    </dgm:pt>
    <dgm:pt modelId="{C7234432-1A82-48AD-BD10-0E33EF2501B9}" type="sibTrans" cxnId="{C3CCEB0C-1EFF-4944-9738-D14B6EEC60FB}">
      <dgm:prSet/>
      <dgm:spPr/>
      <dgm:t>
        <a:bodyPr/>
        <a:lstStyle/>
        <a:p>
          <a:endParaRPr lang="ru-RU"/>
        </a:p>
      </dgm:t>
    </dgm:pt>
    <dgm:pt modelId="{23A04BDF-16F3-455D-882A-0DC98D2D33A1}" type="pres">
      <dgm:prSet presAssocID="{3B86D03A-5F3B-435C-97E6-970E09C5671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DA4C33-E25A-4F25-BB4C-C0EE3B98AD35}" type="pres">
      <dgm:prSet presAssocID="{5AAD8C73-AD41-415A-8265-0CCFD3C93ED8}" presName="parentText" presStyleLbl="node1" presStyleIdx="0" presStyleCnt="1" custLinFactY="835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CCEB0C-1EFF-4944-9738-D14B6EEC60FB}" srcId="{3B86D03A-5F3B-435C-97E6-970E09C56712}" destId="{5AAD8C73-AD41-415A-8265-0CCFD3C93ED8}" srcOrd="0" destOrd="0" parTransId="{64EB3E98-7D77-413F-8CA0-E022F2CF3CB2}" sibTransId="{C7234432-1A82-48AD-BD10-0E33EF2501B9}"/>
    <dgm:cxn modelId="{95391164-7D87-439A-B83B-DB1CC552107D}" type="presOf" srcId="{5AAD8C73-AD41-415A-8265-0CCFD3C93ED8}" destId="{47DA4C33-E25A-4F25-BB4C-C0EE3B98AD35}" srcOrd="0" destOrd="0" presId="urn:microsoft.com/office/officeart/2005/8/layout/vList2#22"/>
    <dgm:cxn modelId="{34C15AB4-0926-4C07-BF21-13124A381067}" type="presOf" srcId="{3B86D03A-5F3B-435C-97E6-970E09C56712}" destId="{23A04BDF-16F3-455D-882A-0DC98D2D33A1}" srcOrd="0" destOrd="0" presId="urn:microsoft.com/office/officeart/2005/8/layout/vList2#22"/>
    <dgm:cxn modelId="{1B821474-180C-45B7-A27D-E482E08B295E}" type="presParOf" srcId="{23A04BDF-16F3-455D-882A-0DC98D2D33A1}" destId="{47DA4C33-E25A-4F25-BB4C-C0EE3B98AD35}" srcOrd="0" destOrd="0" presId="urn:microsoft.com/office/officeart/2005/8/layout/vList2#2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B86D03A-5F3B-435C-97E6-970E09C56712}" type="doc">
      <dgm:prSet loTypeId="urn:microsoft.com/office/officeart/2005/8/layout/vList2#23" loCatId="list" qsTypeId="urn:microsoft.com/office/officeart/2005/8/quickstyle/simple1#20" qsCatId="simple" csTypeId="urn:microsoft.com/office/officeart/2005/8/colors/accent1_2#22" csCatId="accent1" phldr="1"/>
      <dgm:spPr/>
      <dgm:t>
        <a:bodyPr/>
        <a:lstStyle/>
        <a:p>
          <a:endParaRPr lang="ru-RU"/>
        </a:p>
      </dgm:t>
    </dgm:pt>
    <dgm:pt modelId="{5AAD8C73-AD41-415A-8265-0CCFD3C93ED8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ru-RU" sz="2000" b="1" dirty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rPr>
            <a:t>Муниципальная программа «Энергосбережение и повышение энергетической эффективности  Большеболдинского муниципального округа Нижегородской области» </a:t>
          </a:r>
        </a:p>
      </dgm:t>
    </dgm:pt>
    <dgm:pt modelId="{64EB3E98-7D77-413F-8CA0-E022F2CF3CB2}" type="parTrans" cxnId="{C3CCEB0C-1EFF-4944-9738-D14B6EEC60FB}">
      <dgm:prSet/>
      <dgm:spPr/>
      <dgm:t>
        <a:bodyPr/>
        <a:lstStyle/>
        <a:p>
          <a:endParaRPr lang="ru-RU"/>
        </a:p>
      </dgm:t>
    </dgm:pt>
    <dgm:pt modelId="{C7234432-1A82-48AD-BD10-0E33EF2501B9}" type="sibTrans" cxnId="{C3CCEB0C-1EFF-4944-9738-D14B6EEC60FB}">
      <dgm:prSet/>
      <dgm:spPr/>
      <dgm:t>
        <a:bodyPr/>
        <a:lstStyle/>
        <a:p>
          <a:endParaRPr lang="ru-RU"/>
        </a:p>
      </dgm:t>
    </dgm:pt>
    <dgm:pt modelId="{23A04BDF-16F3-455D-882A-0DC98D2D33A1}" type="pres">
      <dgm:prSet presAssocID="{3B86D03A-5F3B-435C-97E6-970E09C5671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DA4C33-E25A-4F25-BB4C-C0EE3B98AD35}" type="pres">
      <dgm:prSet presAssocID="{5AAD8C73-AD41-415A-8265-0CCFD3C93ED8}" presName="parentText" presStyleLbl="node1" presStyleIdx="0" presStyleCnt="1" custLinFactY="835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CCEB0C-1EFF-4944-9738-D14B6EEC60FB}" srcId="{3B86D03A-5F3B-435C-97E6-970E09C56712}" destId="{5AAD8C73-AD41-415A-8265-0CCFD3C93ED8}" srcOrd="0" destOrd="0" parTransId="{64EB3E98-7D77-413F-8CA0-E022F2CF3CB2}" sibTransId="{C7234432-1A82-48AD-BD10-0E33EF2501B9}"/>
    <dgm:cxn modelId="{C5D4FEA7-BDA1-4B77-81A5-77EE17F4E73C}" type="presOf" srcId="{5AAD8C73-AD41-415A-8265-0CCFD3C93ED8}" destId="{47DA4C33-E25A-4F25-BB4C-C0EE3B98AD35}" srcOrd="0" destOrd="0" presId="urn:microsoft.com/office/officeart/2005/8/layout/vList2#23"/>
    <dgm:cxn modelId="{C9E11E60-732C-44FA-85EB-A774699ED98B}" type="presOf" srcId="{3B86D03A-5F3B-435C-97E6-970E09C56712}" destId="{23A04BDF-16F3-455D-882A-0DC98D2D33A1}" srcOrd="0" destOrd="0" presId="urn:microsoft.com/office/officeart/2005/8/layout/vList2#23"/>
    <dgm:cxn modelId="{797168E8-F53A-4083-8DD2-E1CBECCDC7A4}" type="presParOf" srcId="{23A04BDF-16F3-455D-882A-0DC98D2D33A1}" destId="{47DA4C33-E25A-4F25-BB4C-C0EE3B98AD35}" srcOrd="0" destOrd="0" presId="urn:microsoft.com/office/officeart/2005/8/layout/vList2#2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2BE81CE-2E07-4C6A-96DF-2A7A00B88C02}" type="doc">
      <dgm:prSet loTypeId="urn:microsoft.com/office/officeart/2005/8/layout/vList2#24" loCatId="list" qsTypeId="urn:microsoft.com/office/officeart/2005/8/quickstyle/simple1#21" qsCatId="simple" csTypeId="urn:microsoft.com/office/officeart/2005/8/colors/accent1_2#23" csCatId="accent1" phldr="1"/>
      <dgm:spPr/>
      <dgm:t>
        <a:bodyPr/>
        <a:lstStyle/>
        <a:p>
          <a:endParaRPr lang="ru-RU"/>
        </a:p>
      </dgm:t>
    </dgm:pt>
    <dgm:pt modelId="{FBF18CAF-D69E-4074-9FB6-8CFAD52FD9A8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endParaRPr lang="ru-RU" b="1" dirty="0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AD5C94E2-AF9C-43A8-A52C-E1BCE78280A0}" type="parTrans" cxnId="{BCB41B04-4C15-4E83-975F-17D1192ACE77}">
      <dgm:prSet/>
      <dgm:spPr/>
      <dgm:t>
        <a:bodyPr/>
        <a:lstStyle/>
        <a:p>
          <a:endParaRPr lang="ru-RU"/>
        </a:p>
      </dgm:t>
    </dgm:pt>
    <dgm:pt modelId="{FFE22A26-C2BB-4A5F-8272-55A26B249303}" type="sibTrans" cxnId="{BCB41B04-4C15-4E83-975F-17D1192ACE77}">
      <dgm:prSet/>
      <dgm:spPr/>
      <dgm:t>
        <a:bodyPr/>
        <a:lstStyle/>
        <a:p>
          <a:endParaRPr lang="ru-RU"/>
        </a:p>
      </dgm:t>
    </dgm:pt>
    <dgm:pt modelId="{C31EDCAE-161D-4C87-86E4-B7FC5EDAC3BC}" type="pres">
      <dgm:prSet presAssocID="{D2BE81CE-2E07-4C6A-96DF-2A7A00B88C0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143A01D-B7A7-4D87-9B91-4941743D5C7C}" type="pres">
      <dgm:prSet presAssocID="{FBF18CAF-D69E-4074-9FB6-8CFAD52FD9A8}" presName="parentText" presStyleLbl="node1" presStyleIdx="0" presStyleCnt="1" custLinFactNeighborX="520" custLinFactNeighborY="-3033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B41B04-4C15-4E83-975F-17D1192ACE77}" srcId="{D2BE81CE-2E07-4C6A-96DF-2A7A00B88C02}" destId="{FBF18CAF-D69E-4074-9FB6-8CFAD52FD9A8}" srcOrd="0" destOrd="0" parTransId="{AD5C94E2-AF9C-43A8-A52C-E1BCE78280A0}" sibTransId="{FFE22A26-C2BB-4A5F-8272-55A26B249303}"/>
    <dgm:cxn modelId="{2FF627E1-4E15-4997-A82E-FB2EFA92A4E2}" type="presOf" srcId="{D2BE81CE-2E07-4C6A-96DF-2A7A00B88C02}" destId="{C31EDCAE-161D-4C87-86E4-B7FC5EDAC3BC}" srcOrd="0" destOrd="0" presId="urn:microsoft.com/office/officeart/2005/8/layout/vList2#24"/>
    <dgm:cxn modelId="{C3602452-3072-4E1C-A811-932613DA6F4A}" type="presOf" srcId="{FBF18CAF-D69E-4074-9FB6-8CFAD52FD9A8}" destId="{8143A01D-B7A7-4D87-9B91-4941743D5C7C}" srcOrd="0" destOrd="0" presId="urn:microsoft.com/office/officeart/2005/8/layout/vList2#24"/>
    <dgm:cxn modelId="{7578859D-BA92-48C4-9378-406A07BA27C7}" type="presParOf" srcId="{C31EDCAE-161D-4C87-86E4-B7FC5EDAC3BC}" destId="{8143A01D-B7A7-4D87-9B91-4941743D5C7C}" srcOrd="0" destOrd="0" presId="urn:microsoft.com/office/officeart/2005/8/layout/vList2#2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A82477-6968-4C6C-939F-058902767154}" type="doc">
      <dgm:prSet loTypeId="urn:microsoft.com/office/officeart/2005/8/layout/vList5" loCatId="list" qsTypeId="urn:microsoft.com/office/officeart/2005/8/quickstyle/simple3#3" qsCatId="simple" csTypeId="urn:microsoft.com/office/officeart/2005/8/colors/accent1_2#11" csCatId="accent1" phldr="1"/>
      <dgm:spPr/>
      <dgm:t>
        <a:bodyPr/>
        <a:lstStyle/>
        <a:p>
          <a:endParaRPr lang="ru-RU"/>
        </a:p>
      </dgm:t>
    </dgm:pt>
    <dgm:pt modelId="{1A965084-EC75-46E2-9DB5-C8125FFBDDCB}">
      <dgm:prSet custT="1"/>
      <dgm:spPr/>
      <dgm:t>
        <a:bodyPr/>
        <a:lstStyle/>
        <a:p>
          <a:pPr rtl="0"/>
          <a:r>
            <a:rPr lang="ru-RU" sz="1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2026год</a:t>
          </a:r>
        </a:p>
        <a:p>
          <a:pPr rtl="0"/>
          <a:r>
            <a:rPr lang="ru-RU" sz="1500" b="1" dirty="0">
              <a:latin typeface="Times New Roman" panose="02020603050405020304" pitchFamily="18" charset="0"/>
              <a:cs typeface="Times New Roman" panose="02020603050405020304" pitchFamily="18" charset="0"/>
            </a:rPr>
            <a:t>167,8 тыс. рублей </a:t>
          </a:r>
        </a:p>
        <a:p>
          <a:pPr rtl="0"/>
          <a:r>
            <a:rPr lang="ru-RU" sz="1500" b="1" dirty="0">
              <a:latin typeface="Times New Roman" panose="02020603050405020304" pitchFamily="18" charset="0"/>
              <a:cs typeface="Times New Roman" panose="02020603050405020304" pitchFamily="18" charset="0"/>
            </a:rPr>
            <a:t>на 1 жителя</a:t>
          </a:r>
          <a:endParaRPr lang="ru-RU" sz="1500" dirty="0"/>
        </a:p>
      </dgm:t>
    </dgm:pt>
    <dgm:pt modelId="{4540B89B-148B-4DD6-BC34-10E40907AC97}" type="parTrans" cxnId="{84306830-D126-4702-866C-B608CBFCD5A3}">
      <dgm:prSet/>
      <dgm:spPr/>
      <dgm:t>
        <a:bodyPr/>
        <a:lstStyle/>
        <a:p>
          <a:endParaRPr lang="ru-RU"/>
        </a:p>
      </dgm:t>
    </dgm:pt>
    <dgm:pt modelId="{0B7D8866-43F3-45B6-97BB-65DEEBBEE6CB}" type="sibTrans" cxnId="{84306830-D126-4702-866C-B608CBFCD5A3}">
      <dgm:prSet/>
      <dgm:spPr/>
      <dgm:t>
        <a:bodyPr/>
        <a:lstStyle/>
        <a:p>
          <a:endParaRPr lang="ru-RU"/>
        </a:p>
      </dgm:t>
    </dgm:pt>
    <dgm:pt modelId="{5B2265C2-CD50-48DB-A203-C20E5B5E0BEC}" type="pres">
      <dgm:prSet presAssocID="{CFA82477-6968-4C6C-939F-05890276715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D6700EB-C53D-46A3-9D20-B48028A431BA}" type="pres">
      <dgm:prSet presAssocID="{1A965084-EC75-46E2-9DB5-C8125FFBDDCB}" presName="linNode" presStyleCnt="0"/>
      <dgm:spPr/>
    </dgm:pt>
    <dgm:pt modelId="{AE59676A-D7DF-4021-926C-E0DC45FFEA9B}" type="pres">
      <dgm:prSet presAssocID="{1A965084-EC75-46E2-9DB5-C8125FFBDDCB}" presName="parentText" presStyleLbl="node1" presStyleIdx="0" presStyleCnt="1" custScaleX="277778" custLinFactNeighborX="-136" custLinFactNeighborY="-769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6B4DFBD-5A16-4E21-9FBD-1E6555479373}" type="presOf" srcId="{CFA82477-6968-4C6C-939F-058902767154}" destId="{5B2265C2-CD50-48DB-A203-C20E5B5E0BEC}" srcOrd="0" destOrd="0" presId="urn:microsoft.com/office/officeart/2005/8/layout/vList5"/>
    <dgm:cxn modelId="{CD4E4EF1-AA19-487B-B7E1-13C9DB422A80}" type="presOf" srcId="{1A965084-EC75-46E2-9DB5-C8125FFBDDCB}" destId="{AE59676A-D7DF-4021-926C-E0DC45FFEA9B}" srcOrd="0" destOrd="0" presId="urn:microsoft.com/office/officeart/2005/8/layout/vList5"/>
    <dgm:cxn modelId="{84306830-D126-4702-866C-B608CBFCD5A3}" srcId="{CFA82477-6968-4C6C-939F-058902767154}" destId="{1A965084-EC75-46E2-9DB5-C8125FFBDDCB}" srcOrd="0" destOrd="0" parTransId="{4540B89B-148B-4DD6-BC34-10E40907AC97}" sibTransId="{0B7D8866-43F3-45B6-97BB-65DEEBBEE6CB}"/>
    <dgm:cxn modelId="{9D8672DF-68AF-4FA1-AF46-375CCAFDF7BA}" type="presParOf" srcId="{5B2265C2-CD50-48DB-A203-C20E5B5E0BEC}" destId="{AD6700EB-C53D-46A3-9D20-B48028A431BA}" srcOrd="0" destOrd="0" presId="urn:microsoft.com/office/officeart/2005/8/layout/vList5"/>
    <dgm:cxn modelId="{0EF47D88-8657-4C47-B95A-EF2FDE717659}" type="presParOf" srcId="{AD6700EB-C53D-46A3-9D20-B48028A431BA}" destId="{AE59676A-D7DF-4021-926C-E0DC45FFEA9B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CC60E9E3-77BD-4AF6-B13D-4F2B5150A1A3}" type="doc">
      <dgm:prSet loTypeId="urn:microsoft.com/office/officeart/2005/8/layout/vList2#4" loCatId="list" qsTypeId="urn:microsoft.com/office/officeart/2005/8/quickstyle/simple1#4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D6C7DFAD-F00F-4FF2-BE9C-203D63F993C3}" type="pres">
      <dgm:prSet presAssocID="{CC60E9E3-77BD-4AF6-B13D-4F2B5150A1A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A7B684E5-6101-4B84-97FA-ECDBCE88BE06}" type="presOf" srcId="{CC60E9E3-77BD-4AF6-B13D-4F2B5150A1A3}" destId="{D6C7DFAD-F00F-4FF2-BE9C-203D63F993C3}" srcOrd="0" destOrd="0" presId="urn:microsoft.com/office/officeart/2005/8/layout/vList2#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D3DB1D1F-21D1-4CF4-B8DA-4420251B02D4}" type="doc">
      <dgm:prSet loTypeId="urn:microsoft.com/office/officeart/2005/8/layout/vList2#5" loCatId="list" qsTypeId="urn:microsoft.com/office/officeart/2005/8/quickstyle/simple1#5" qsCatId="simple" csTypeId="urn:microsoft.com/office/officeart/2005/8/colors/accent1_2#3" csCatId="accent1" phldr="1"/>
      <dgm:spPr/>
      <dgm:t>
        <a:bodyPr/>
        <a:lstStyle/>
        <a:p>
          <a:endParaRPr lang="ru-RU"/>
        </a:p>
      </dgm:t>
    </dgm:pt>
    <dgm:pt modelId="{2A005844-D32C-4490-BA46-5BF4660B39FC}" type="pres">
      <dgm:prSet presAssocID="{D3DB1D1F-21D1-4CF4-B8DA-4420251B02D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D657724D-0B5C-4785-872F-991455650E1E}" type="presOf" srcId="{D3DB1D1F-21D1-4CF4-B8DA-4420251B02D4}" destId="{2A005844-D32C-4490-BA46-5BF4660B39FC}" srcOrd="0" destOrd="0" presId="urn:microsoft.com/office/officeart/2005/8/layout/vList2#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CC60E9E3-77BD-4AF6-B13D-4F2B5150A1A3}" type="doc">
      <dgm:prSet loTypeId="urn:microsoft.com/office/officeart/2005/8/layout/vList2#6" loCatId="list" qsTypeId="urn:microsoft.com/office/officeart/2005/8/quickstyle/simple1#6" qsCatId="simple" csTypeId="urn:microsoft.com/office/officeart/2005/8/colors/accent1_2#4" csCatId="accent1" phldr="1"/>
      <dgm:spPr/>
      <dgm:t>
        <a:bodyPr/>
        <a:lstStyle/>
        <a:p>
          <a:endParaRPr lang="ru-RU"/>
        </a:p>
      </dgm:t>
    </dgm:pt>
    <dgm:pt modelId="{4E5A80C2-B356-486F-8D01-D59484B403B2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endParaRPr lang="ru-RU" sz="2800" b="1" dirty="0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86AD9751-E63B-4FD1-9987-8645688DCC95}" type="parTrans" cxnId="{04EC37C2-1FB8-4CF9-AA4F-A804C67A1052}">
      <dgm:prSet/>
      <dgm:spPr/>
      <dgm:t>
        <a:bodyPr/>
        <a:lstStyle/>
        <a:p>
          <a:endParaRPr lang="ru-RU"/>
        </a:p>
      </dgm:t>
    </dgm:pt>
    <dgm:pt modelId="{DC3937E5-38F7-457E-8D8E-505C7F5A3AD9}" type="sibTrans" cxnId="{04EC37C2-1FB8-4CF9-AA4F-A804C67A1052}">
      <dgm:prSet/>
      <dgm:spPr/>
      <dgm:t>
        <a:bodyPr/>
        <a:lstStyle/>
        <a:p>
          <a:endParaRPr lang="ru-RU"/>
        </a:p>
      </dgm:t>
    </dgm:pt>
    <dgm:pt modelId="{D6C7DFAD-F00F-4FF2-BE9C-203D63F993C3}" type="pres">
      <dgm:prSet presAssocID="{CC60E9E3-77BD-4AF6-B13D-4F2B5150A1A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A917076-DFE2-40F5-B6CC-FFCAE6C4A55A}" type="pres">
      <dgm:prSet presAssocID="{4E5A80C2-B356-486F-8D01-D59484B403B2}" presName="parentText" presStyleLbl="node1" presStyleIdx="0" presStyleCnt="1" custLinFactNeighborX="-348" custLinFactNeighborY="-2581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7051F68-D0FA-4510-B076-A06459062D92}" type="presOf" srcId="{4E5A80C2-B356-486F-8D01-D59484B403B2}" destId="{FA917076-DFE2-40F5-B6CC-FFCAE6C4A55A}" srcOrd="0" destOrd="0" presId="urn:microsoft.com/office/officeart/2005/8/layout/vList2#6"/>
    <dgm:cxn modelId="{04EC37C2-1FB8-4CF9-AA4F-A804C67A1052}" srcId="{CC60E9E3-77BD-4AF6-B13D-4F2B5150A1A3}" destId="{4E5A80C2-B356-486F-8D01-D59484B403B2}" srcOrd="0" destOrd="0" parTransId="{86AD9751-E63B-4FD1-9987-8645688DCC95}" sibTransId="{DC3937E5-38F7-457E-8D8E-505C7F5A3AD9}"/>
    <dgm:cxn modelId="{DCF1320A-101C-46BA-890D-CE1A6AC920ED}" type="presOf" srcId="{CC60E9E3-77BD-4AF6-B13D-4F2B5150A1A3}" destId="{D6C7DFAD-F00F-4FF2-BE9C-203D63F993C3}" srcOrd="0" destOrd="0" presId="urn:microsoft.com/office/officeart/2005/8/layout/vList2#6"/>
    <dgm:cxn modelId="{17D63570-B7F4-410D-8E4B-01210BE33D0F}" type="presParOf" srcId="{D6C7DFAD-F00F-4FF2-BE9C-203D63F993C3}" destId="{FA917076-DFE2-40F5-B6CC-FFCAE6C4A55A}" srcOrd="0" destOrd="0" presId="urn:microsoft.com/office/officeart/2005/8/layout/vList2#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D3DB1D1F-21D1-4CF4-B8DA-4420251B02D4}" type="doc">
      <dgm:prSet loTypeId="urn:microsoft.com/office/officeart/2005/8/layout/vList2#7" loCatId="list" qsTypeId="urn:microsoft.com/office/officeart/2005/8/quickstyle/simple1#7" qsCatId="simple" csTypeId="urn:microsoft.com/office/officeart/2005/8/colors/accent1_2#5" csCatId="accent1" phldr="1"/>
      <dgm:spPr/>
      <dgm:t>
        <a:bodyPr/>
        <a:lstStyle/>
        <a:p>
          <a:endParaRPr lang="ru-RU"/>
        </a:p>
      </dgm:t>
    </dgm:pt>
    <dgm:pt modelId="{2A005844-D32C-4490-BA46-5BF4660B39FC}" type="pres">
      <dgm:prSet presAssocID="{D3DB1D1F-21D1-4CF4-B8DA-4420251B02D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2561C6D5-5ADD-4D2D-9BF6-4F070E46AE67}" type="presOf" srcId="{D3DB1D1F-21D1-4CF4-B8DA-4420251B02D4}" destId="{2A005844-D32C-4490-BA46-5BF4660B39FC}" srcOrd="0" destOrd="0" presId="urn:microsoft.com/office/officeart/2005/8/layout/vList2#7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CC60E9E3-77BD-4AF6-B13D-4F2B5150A1A3}" type="doc">
      <dgm:prSet loTypeId="urn:microsoft.com/office/officeart/2005/8/layout/vList2#8" loCatId="list" qsTypeId="urn:microsoft.com/office/officeart/2005/8/quickstyle/simple1#8" qsCatId="simple" csTypeId="urn:microsoft.com/office/officeart/2005/8/colors/accent1_2#6" csCatId="accent1" phldr="1"/>
      <dgm:spPr/>
      <dgm:t>
        <a:bodyPr/>
        <a:lstStyle/>
        <a:p>
          <a:endParaRPr lang="ru-RU"/>
        </a:p>
      </dgm:t>
    </dgm:pt>
    <dgm:pt modelId="{4E5A80C2-B356-486F-8D01-D59484B403B2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endParaRPr lang="ru-RU" sz="2800" b="1" dirty="0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86AD9751-E63B-4FD1-9987-8645688DCC95}" type="parTrans" cxnId="{04EC37C2-1FB8-4CF9-AA4F-A804C67A1052}">
      <dgm:prSet/>
      <dgm:spPr/>
      <dgm:t>
        <a:bodyPr/>
        <a:lstStyle/>
        <a:p>
          <a:endParaRPr lang="ru-RU"/>
        </a:p>
      </dgm:t>
    </dgm:pt>
    <dgm:pt modelId="{DC3937E5-38F7-457E-8D8E-505C7F5A3AD9}" type="sibTrans" cxnId="{04EC37C2-1FB8-4CF9-AA4F-A804C67A1052}">
      <dgm:prSet/>
      <dgm:spPr/>
      <dgm:t>
        <a:bodyPr/>
        <a:lstStyle/>
        <a:p>
          <a:endParaRPr lang="ru-RU"/>
        </a:p>
      </dgm:t>
    </dgm:pt>
    <dgm:pt modelId="{D6C7DFAD-F00F-4FF2-BE9C-203D63F993C3}" type="pres">
      <dgm:prSet presAssocID="{CC60E9E3-77BD-4AF6-B13D-4F2B5150A1A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A917076-DFE2-40F5-B6CC-FFCAE6C4A55A}" type="pres">
      <dgm:prSet presAssocID="{4E5A80C2-B356-486F-8D01-D59484B403B2}" presName="parentText" presStyleLbl="node1" presStyleIdx="0" presStyleCnt="1" custLinFactNeighborX="-348" custLinFactNeighborY="-2581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EC37C2-1FB8-4CF9-AA4F-A804C67A1052}" srcId="{CC60E9E3-77BD-4AF6-B13D-4F2B5150A1A3}" destId="{4E5A80C2-B356-486F-8D01-D59484B403B2}" srcOrd="0" destOrd="0" parTransId="{86AD9751-E63B-4FD1-9987-8645688DCC95}" sibTransId="{DC3937E5-38F7-457E-8D8E-505C7F5A3AD9}"/>
    <dgm:cxn modelId="{E7771DF2-A84B-4501-96DA-C87178AEAE99}" type="presOf" srcId="{CC60E9E3-77BD-4AF6-B13D-4F2B5150A1A3}" destId="{D6C7DFAD-F00F-4FF2-BE9C-203D63F993C3}" srcOrd="0" destOrd="0" presId="urn:microsoft.com/office/officeart/2005/8/layout/vList2#8"/>
    <dgm:cxn modelId="{BF52B0D5-0423-418F-A8FF-2CA3C39CEDFE}" type="presOf" srcId="{4E5A80C2-B356-486F-8D01-D59484B403B2}" destId="{FA917076-DFE2-40F5-B6CC-FFCAE6C4A55A}" srcOrd="0" destOrd="0" presId="urn:microsoft.com/office/officeart/2005/8/layout/vList2#8"/>
    <dgm:cxn modelId="{F886A5D6-9856-49F9-B545-9537895CB74A}" type="presParOf" srcId="{D6C7DFAD-F00F-4FF2-BE9C-203D63F993C3}" destId="{FA917076-DFE2-40F5-B6CC-FFCAE6C4A55A}" srcOrd="0" destOrd="0" presId="urn:microsoft.com/office/officeart/2005/8/layout/vList2#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D3DB1D1F-21D1-4CF4-B8DA-4420251B02D4}" type="doc">
      <dgm:prSet loTypeId="urn:microsoft.com/office/officeart/2005/8/layout/vList2#9" loCatId="list" qsTypeId="urn:microsoft.com/office/officeart/2005/8/quickstyle/simple1#9" qsCatId="simple" csTypeId="urn:microsoft.com/office/officeart/2005/8/colors/accent1_2#7" csCatId="accent1" phldr="1"/>
      <dgm:spPr/>
      <dgm:t>
        <a:bodyPr/>
        <a:lstStyle/>
        <a:p>
          <a:endParaRPr lang="ru-RU"/>
        </a:p>
      </dgm:t>
    </dgm:pt>
    <dgm:pt modelId="{2A005844-D32C-4490-BA46-5BF4660B39FC}" type="pres">
      <dgm:prSet presAssocID="{D3DB1D1F-21D1-4CF4-B8DA-4420251B02D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1DBA831A-93FF-42AC-90D8-44AA1971CF14}" type="presOf" srcId="{D3DB1D1F-21D1-4CF4-B8DA-4420251B02D4}" destId="{2A005844-D32C-4490-BA46-5BF4660B39FC}" srcOrd="0" destOrd="0" presId="urn:microsoft.com/office/officeart/2005/8/layout/vList2#9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824FECD9-35B9-41C6-B522-B2123D1DD7EC}" type="doc">
      <dgm:prSet loTypeId="urn:microsoft.com/office/officeart/2005/8/layout/vList2#25" loCatId="list" qsTypeId="urn:microsoft.com/office/officeart/2005/8/quickstyle/simple1#22" qsCatId="simple" csTypeId="urn:microsoft.com/office/officeart/2005/8/colors/accent1_2#24" csCatId="accent1" phldr="1"/>
      <dgm:spPr/>
      <dgm:t>
        <a:bodyPr/>
        <a:lstStyle/>
        <a:p>
          <a:endParaRPr lang="ru-RU"/>
        </a:p>
      </dgm:t>
    </dgm:pt>
    <dgm:pt modelId="{D26830B9-9B04-4077-A11E-E29E7820C097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endParaRPr lang="ru-RU" b="1" dirty="0">
            <a:solidFill>
              <a:srgbClr val="C00000"/>
            </a:solidFill>
            <a:latin typeface="Monotype Corsiva" panose="03010101010201010101" pitchFamily="66" charset="0"/>
            <a:cs typeface="Times New Roman" panose="02020603050405020304" pitchFamily="18" charset="0"/>
          </a:endParaRPr>
        </a:p>
      </dgm:t>
    </dgm:pt>
    <dgm:pt modelId="{06BC0E01-851F-4D73-B160-D9D3EA78FE19}" type="parTrans" cxnId="{E4ED1B56-EF34-4528-BD5B-F83E8A20FC6C}">
      <dgm:prSet/>
      <dgm:spPr/>
      <dgm:t>
        <a:bodyPr/>
        <a:lstStyle/>
        <a:p>
          <a:endParaRPr lang="ru-RU"/>
        </a:p>
      </dgm:t>
    </dgm:pt>
    <dgm:pt modelId="{D245C40D-5244-4774-AC9E-9F844A30C54D}" type="sibTrans" cxnId="{E4ED1B56-EF34-4528-BD5B-F83E8A20FC6C}">
      <dgm:prSet/>
      <dgm:spPr/>
      <dgm:t>
        <a:bodyPr/>
        <a:lstStyle/>
        <a:p>
          <a:endParaRPr lang="ru-RU"/>
        </a:p>
      </dgm:t>
    </dgm:pt>
    <dgm:pt modelId="{DE65F4EF-C4E5-4E89-954E-97499F432B26}" type="pres">
      <dgm:prSet presAssocID="{824FECD9-35B9-41C6-B522-B2123D1DD7E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B2788CC-33BF-4A8D-9003-27A74D1CD8A4}" type="pres">
      <dgm:prSet presAssocID="{D26830B9-9B04-4077-A11E-E29E7820C097}" presName="parentText" presStyleLbl="node1" presStyleIdx="0" presStyleCnt="1" custScaleX="97223" custScaleY="135827" custLinFactNeighborX="0" custLinFactNeighborY="-264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ED1B56-EF34-4528-BD5B-F83E8A20FC6C}" srcId="{824FECD9-35B9-41C6-B522-B2123D1DD7EC}" destId="{D26830B9-9B04-4077-A11E-E29E7820C097}" srcOrd="0" destOrd="0" parTransId="{06BC0E01-851F-4D73-B160-D9D3EA78FE19}" sibTransId="{D245C40D-5244-4774-AC9E-9F844A30C54D}"/>
    <dgm:cxn modelId="{2D3BA359-CEEA-4980-8780-6A43E0BDB086}" type="presOf" srcId="{824FECD9-35B9-41C6-B522-B2123D1DD7EC}" destId="{DE65F4EF-C4E5-4E89-954E-97499F432B26}" srcOrd="0" destOrd="0" presId="urn:microsoft.com/office/officeart/2005/8/layout/vList2#25"/>
    <dgm:cxn modelId="{4947F823-C8B4-4D75-9939-9524C8E590D7}" type="presOf" srcId="{D26830B9-9B04-4077-A11E-E29E7820C097}" destId="{8B2788CC-33BF-4A8D-9003-27A74D1CD8A4}" srcOrd="0" destOrd="0" presId="urn:microsoft.com/office/officeart/2005/8/layout/vList2#25"/>
    <dgm:cxn modelId="{C497A082-1839-4E51-96E2-023B4B3F1BE0}" type="presParOf" srcId="{DE65F4EF-C4E5-4E89-954E-97499F432B26}" destId="{8B2788CC-33BF-4A8D-9003-27A74D1CD8A4}" srcOrd="0" destOrd="0" presId="urn:microsoft.com/office/officeart/2005/8/layout/vList2#2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E5037234-CD6F-42DA-9178-404307601FEC}" type="doc">
      <dgm:prSet loTypeId="urn:microsoft.com/office/officeart/2005/8/layout/vList2#26" loCatId="list" qsTypeId="urn:microsoft.com/office/officeart/2005/8/quickstyle/simple1#23" qsCatId="simple" csTypeId="urn:microsoft.com/office/officeart/2005/8/colors/colorful5#1" csCatId="colorful" phldr="1"/>
      <dgm:spPr/>
      <dgm:t>
        <a:bodyPr/>
        <a:lstStyle/>
        <a:p>
          <a:endParaRPr lang="ru-RU"/>
        </a:p>
      </dgm:t>
    </dgm:pt>
    <dgm:pt modelId="{3BEE000A-AF35-457E-8309-B8EC6EA16ABD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endParaRPr lang="ru-RU" b="1" dirty="0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C749E0BC-366A-444E-8C11-BBC9AB5F9007}" type="parTrans" cxnId="{0F429B4C-5D7D-4661-B450-7487D7DF8979}">
      <dgm:prSet/>
      <dgm:spPr/>
      <dgm:t>
        <a:bodyPr/>
        <a:lstStyle/>
        <a:p>
          <a:endParaRPr lang="ru-RU"/>
        </a:p>
      </dgm:t>
    </dgm:pt>
    <dgm:pt modelId="{8128FBEB-1438-4204-9F98-610A5216EB95}" type="sibTrans" cxnId="{0F429B4C-5D7D-4661-B450-7487D7DF8979}">
      <dgm:prSet/>
      <dgm:spPr/>
      <dgm:t>
        <a:bodyPr/>
        <a:lstStyle/>
        <a:p>
          <a:endParaRPr lang="ru-RU"/>
        </a:p>
      </dgm:t>
    </dgm:pt>
    <dgm:pt modelId="{3261237A-C538-40F4-8151-E7DB5812A4E5}" type="pres">
      <dgm:prSet presAssocID="{E5037234-CD6F-42DA-9178-404307601FE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C14B8F-8217-46AB-8F55-1602CC15FB75}" type="pres">
      <dgm:prSet presAssocID="{3BEE000A-AF35-457E-8309-B8EC6EA16ABD}" presName="parentText" presStyleLbl="node1" presStyleIdx="0" presStyleCnt="1" custScaleY="73686" custLinFactNeighborX="-348" custLinFactNeighborY="-672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80AF8A4-9B40-4052-AED0-3F95911B38BA}" type="presOf" srcId="{E5037234-CD6F-42DA-9178-404307601FEC}" destId="{3261237A-C538-40F4-8151-E7DB5812A4E5}" srcOrd="0" destOrd="0" presId="urn:microsoft.com/office/officeart/2005/8/layout/vList2#26"/>
    <dgm:cxn modelId="{0F429B4C-5D7D-4661-B450-7487D7DF8979}" srcId="{E5037234-CD6F-42DA-9178-404307601FEC}" destId="{3BEE000A-AF35-457E-8309-B8EC6EA16ABD}" srcOrd="0" destOrd="0" parTransId="{C749E0BC-366A-444E-8C11-BBC9AB5F9007}" sibTransId="{8128FBEB-1438-4204-9F98-610A5216EB95}"/>
    <dgm:cxn modelId="{39B75728-5687-4DB9-88EB-841D99E477FF}" type="presOf" srcId="{3BEE000A-AF35-457E-8309-B8EC6EA16ABD}" destId="{CAC14B8F-8217-46AB-8F55-1602CC15FB75}" srcOrd="0" destOrd="0" presId="urn:microsoft.com/office/officeart/2005/8/layout/vList2#26"/>
    <dgm:cxn modelId="{D396AC9D-6BDD-45F5-A85C-9F0F6E6227D3}" type="presParOf" srcId="{3261237A-C538-40F4-8151-E7DB5812A4E5}" destId="{CAC14B8F-8217-46AB-8F55-1602CC15FB75}" srcOrd="0" destOrd="0" presId="urn:microsoft.com/office/officeart/2005/8/layout/vList2#2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CAB22C4E-5639-4053-86F3-EDB0304A70C9}" type="doc">
      <dgm:prSet loTypeId="urn:microsoft.com/office/officeart/2005/8/layout/vList2#10" loCatId="list" qsTypeId="urn:microsoft.com/office/officeart/2005/8/quickstyle/simple3#1" qsCatId="simple" csTypeId="urn:microsoft.com/office/officeart/2005/8/colors/accent1_2#8" csCatId="accent1" phldr="1"/>
      <dgm:spPr/>
      <dgm:t>
        <a:bodyPr/>
        <a:lstStyle/>
        <a:p>
          <a:endParaRPr lang="ru-RU"/>
        </a:p>
      </dgm:t>
    </dgm:pt>
    <dgm:pt modelId="{DC0522CC-6E4A-4E7F-B03C-415F36676514}" type="pres">
      <dgm:prSet presAssocID="{CAB22C4E-5639-4053-86F3-EDB0304A70C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81E8BCF4-DDE6-4CD9-B63C-81D15AE94BDA}" type="presOf" srcId="{CAB22C4E-5639-4053-86F3-EDB0304A70C9}" destId="{DC0522CC-6E4A-4E7F-B03C-415F36676514}" srcOrd="0" destOrd="0" presId="urn:microsoft.com/office/officeart/2005/8/layout/vList2#10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CAB22C4E-5639-4053-86F3-EDB0304A70C9}" type="doc">
      <dgm:prSet loTypeId="urn:microsoft.com/office/officeart/2005/8/layout/vList2#11" loCatId="list" qsTypeId="urn:microsoft.com/office/officeart/2005/8/quickstyle/simple3#2" qsCatId="simple" csTypeId="urn:microsoft.com/office/officeart/2005/8/colors/accent1_2#9" csCatId="accent1" phldr="1"/>
      <dgm:spPr/>
      <dgm:t>
        <a:bodyPr/>
        <a:lstStyle/>
        <a:p>
          <a:endParaRPr lang="ru-RU"/>
        </a:p>
      </dgm:t>
    </dgm:pt>
    <dgm:pt modelId="{DC0522CC-6E4A-4E7F-B03C-415F36676514}" type="pres">
      <dgm:prSet presAssocID="{CAB22C4E-5639-4053-86F3-EDB0304A70C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2152CC26-01B4-4ACA-B0D3-064EC7620241}" type="presOf" srcId="{CAB22C4E-5639-4053-86F3-EDB0304A70C9}" destId="{DC0522CC-6E4A-4E7F-B03C-415F36676514}" srcOrd="0" destOrd="0" presId="urn:microsoft.com/office/officeart/2005/8/layout/vList2#1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FA82477-6968-4C6C-939F-058902767154}" type="doc">
      <dgm:prSet loTypeId="urn:microsoft.com/office/officeart/2005/8/layout/vList5" loCatId="list" qsTypeId="urn:microsoft.com/office/officeart/2005/8/quickstyle/simple3#4" qsCatId="simple" csTypeId="urn:microsoft.com/office/officeart/2005/8/colors/accent1_2#12" csCatId="accent1" phldr="1"/>
      <dgm:spPr/>
      <dgm:t>
        <a:bodyPr/>
        <a:lstStyle/>
        <a:p>
          <a:endParaRPr lang="ru-RU"/>
        </a:p>
      </dgm:t>
    </dgm:pt>
    <dgm:pt modelId="{1A965084-EC75-46E2-9DB5-C8125FFBDDCB}">
      <dgm:prSet custT="1"/>
      <dgm:spPr/>
      <dgm:t>
        <a:bodyPr/>
        <a:lstStyle/>
        <a:p>
          <a:pPr rtl="0"/>
          <a:r>
            <a:rPr lang="ru-RU" sz="1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2027год</a:t>
          </a:r>
        </a:p>
        <a:p>
          <a:pPr rtl="0"/>
          <a:r>
            <a:rPr lang="ru-RU" sz="1500" b="1" dirty="0">
              <a:latin typeface="Times New Roman" panose="02020603050405020304" pitchFamily="18" charset="0"/>
              <a:cs typeface="Times New Roman" panose="02020603050405020304" pitchFamily="18" charset="0"/>
            </a:rPr>
            <a:t>178,2 тыс. рублей </a:t>
          </a:r>
        </a:p>
        <a:p>
          <a:pPr rtl="0"/>
          <a:r>
            <a:rPr lang="ru-RU" sz="1500" b="1" dirty="0">
              <a:latin typeface="Times New Roman" panose="02020603050405020304" pitchFamily="18" charset="0"/>
              <a:cs typeface="Times New Roman" panose="02020603050405020304" pitchFamily="18" charset="0"/>
            </a:rPr>
            <a:t>на 1 жителя</a:t>
          </a:r>
          <a:endParaRPr lang="ru-RU" sz="1500" dirty="0"/>
        </a:p>
      </dgm:t>
    </dgm:pt>
    <dgm:pt modelId="{4540B89B-148B-4DD6-BC34-10E40907AC97}" type="parTrans" cxnId="{84306830-D126-4702-866C-B608CBFCD5A3}">
      <dgm:prSet/>
      <dgm:spPr/>
      <dgm:t>
        <a:bodyPr/>
        <a:lstStyle/>
        <a:p>
          <a:endParaRPr lang="ru-RU"/>
        </a:p>
      </dgm:t>
    </dgm:pt>
    <dgm:pt modelId="{0B7D8866-43F3-45B6-97BB-65DEEBBEE6CB}" type="sibTrans" cxnId="{84306830-D126-4702-866C-B608CBFCD5A3}">
      <dgm:prSet/>
      <dgm:spPr/>
      <dgm:t>
        <a:bodyPr/>
        <a:lstStyle/>
        <a:p>
          <a:endParaRPr lang="ru-RU"/>
        </a:p>
      </dgm:t>
    </dgm:pt>
    <dgm:pt modelId="{5B2265C2-CD50-48DB-A203-C20E5B5E0BEC}" type="pres">
      <dgm:prSet presAssocID="{CFA82477-6968-4C6C-939F-05890276715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D6700EB-C53D-46A3-9D20-B48028A431BA}" type="pres">
      <dgm:prSet presAssocID="{1A965084-EC75-46E2-9DB5-C8125FFBDDCB}" presName="linNode" presStyleCnt="0"/>
      <dgm:spPr/>
    </dgm:pt>
    <dgm:pt modelId="{AE59676A-D7DF-4021-926C-E0DC45FFEA9B}" type="pres">
      <dgm:prSet presAssocID="{1A965084-EC75-46E2-9DB5-C8125FFBDDCB}" presName="parentText" presStyleLbl="node1" presStyleIdx="0" presStyleCnt="1" custScaleX="277778" custLinFactNeighborX="-136" custLinFactNeighborY="829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81C2D6A-4903-4081-B3F0-E51EA4CE26E7}" type="presOf" srcId="{1A965084-EC75-46E2-9DB5-C8125FFBDDCB}" destId="{AE59676A-D7DF-4021-926C-E0DC45FFEA9B}" srcOrd="0" destOrd="0" presId="urn:microsoft.com/office/officeart/2005/8/layout/vList5"/>
    <dgm:cxn modelId="{EEF0A29C-5301-4820-9C95-FCB7494E1521}" type="presOf" srcId="{CFA82477-6968-4C6C-939F-058902767154}" destId="{5B2265C2-CD50-48DB-A203-C20E5B5E0BEC}" srcOrd="0" destOrd="0" presId="urn:microsoft.com/office/officeart/2005/8/layout/vList5"/>
    <dgm:cxn modelId="{84306830-D126-4702-866C-B608CBFCD5A3}" srcId="{CFA82477-6968-4C6C-939F-058902767154}" destId="{1A965084-EC75-46E2-9DB5-C8125FFBDDCB}" srcOrd="0" destOrd="0" parTransId="{4540B89B-148B-4DD6-BC34-10E40907AC97}" sibTransId="{0B7D8866-43F3-45B6-97BB-65DEEBBEE6CB}"/>
    <dgm:cxn modelId="{C643FD50-1A56-48CB-BF9B-2569D61D5985}" type="presParOf" srcId="{5B2265C2-CD50-48DB-A203-C20E5B5E0BEC}" destId="{AD6700EB-C53D-46A3-9D20-B48028A431BA}" srcOrd="0" destOrd="0" presId="urn:microsoft.com/office/officeart/2005/8/layout/vList5"/>
    <dgm:cxn modelId="{BEC9FF56-C85B-4432-82D5-DA7C3062EC39}" type="presParOf" srcId="{AD6700EB-C53D-46A3-9D20-B48028A431BA}" destId="{AE59676A-D7DF-4021-926C-E0DC45FFEA9B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E5037234-CD6F-42DA-9178-404307601FEC}" type="doc">
      <dgm:prSet loTypeId="urn:microsoft.com/office/officeart/2005/8/layout/vList2#29" loCatId="list" qsTypeId="urn:microsoft.com/office/officeart/2005/8/quickstyle/simple1#26" qsCatId="simple" csTypeId="urn:microsoft.com/office/officeart/2005/8/colors/colorful5#4" csCatId="colorful" phldr="1"/>
      <dgm:spPr/>
      <dgm:t>
        <a:bodyPr/>
        <a:lstStyle/>
        <a:p>
          <a:endParaRPr lang="ru-RU"/>
        </a:p>
      </dgm:t>
    </dgm:pt>
    <dgm:pt modelId="{3BEE000A-AF35-457E-8309-B8EC6EA16ABD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ru-RU" sz="1800" b="1" dirty="0">
              <a:solidFill>
                <a:srgbClr val="002060"/>
              </a:solidFill>
              <a:latin typeface="Monotype Corsiva" panose="03010101010201010101" pitchFamily="66" charset="0"/>
            </a:rPr>
            <a:t>Муниципальная программа «Повышение безопасности дорожного движения </a:t>
          </a:r>
        </a:p>
        <a:p>
          <a:pPr algn="ctr" rtl="0"/>
          <a:r>
            <a:rPr lang="ru-RU" sz="1800" b="1" dirty="0">
              <a:solidFill>
                <a:srgbClr val="002060"/>
              </a:solidFill>
              <a:latin typeface="Monotype Corsiva" panose="03010101010201010101" pitchFamily="66" charset="0"/>
            </a:rPr>
            <a:t>в Большеболдинском муниципальном округе Нижегородской области»</a:t>
          </a:r>
        </a:p>
      </dgm:t>
    </dgm:pt>
    <dgm:pt modelId="{C749E0BC-366A-444E-8C11-BBC9AB5F9007}" type="parTrans" cxnId="{0F429B4C-5D7D-4661-B450-7487D7DF8979}">
      <dgm:prSet/>
      <dgm:spPr/>
      <dgm:t>
        <a:bodyPr/>
        <a:lstStyle/>
        <a:p>
          <a:endParaRPr lang="ru-RU"/>
        </a:p>
      </dgm:t>
    </dgm:pt>
    <dgm:pt modelId="{8128FBEB-1438-4204-9F98-610A5216EB95}" type="sibTrans" cxnId="{0F429B4C-5D7D-4661-B450-7487D7DF8979}">
      <dgm:prSet/>
      <dgm:spPr/>
      <dgm:t>
        <a:bodyPr/>
        <a:lstStyle/>
        <a:p>
          <a:endParaRPr lang="ru-RU"/>
        </a:p>
      </dgm:t>
    </dgm:pt>
    <dgm:pt modelId="{3261237A-C538-40F4-8151-E7DB5812A4E5}" type="pres">
      <dgm:prSet presAssocID="{E5037234-CD6F-42DA-9178-404307601FE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C14B8F-8217-46AB-8F55-1602CC15FB75}" type="pres">
      <dgm:prSet presAssocID="{3BEE000A-AF35-457E-8309-B8EC6EA16ABD}" presName="parentText" presStyleLbl="node1" presStyleIdx="0" presStyleCnt="1" custScaleY="73686" custLinFactNeighborX="-348" custLinFactNeighborY="-560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18FCBFE-6A60-46B6-8699-616904AC8B95}" type="presOf" srcId="{3BEE000A-AF35-457E-8309-B8EC6EA16ABD}" destId="{CAC14B8F-8217-46AB-8F55-1602CC15FB75}" srcOrd="0" destOrd="0" presId="urn:microsoft.com/office/officeart/2005/8/layout/vList2#29"/>
    <dgm:cxn modelId="{3A412C33-7119-4CB9-90E5-33569A157411}" type="presOf" srcId="{E5037234-CD6F-42DA-9178-404307601FEC}" destId="{3261237A-C538-40F4-8151-E7DB5812A4E5}" srcOrd="0" destOrd="0" presId="urn:microsoft.com/office/officeart/2005/8/layout/vList2#29"/>
    <dgm:cxn modelId="{0F429B4C-5D7D-4661-B450-7487D7DF8979}" srcId="{E5037234-CD6F-42DA-9178-404307601FEC}" destId="{3BEE000A-AF35-457E-8309-B8EC6EA16ABD}" srcOrd="0" destOrd="0" parTransId="{C749E0BC-366A-444E-8C11-BBC9AB5F9007}" sibTransId="{8128FBEB-1438-4204-9F98-610A5216EB95}"/>
    <dgm:cxn modelId="{F81D5CF2-A6DB-4C9A-BE9A-AE9CED56E36A}" type="presParOf" srcId="{3261237A-C538-40F4-8151-E7DB5812A4E5}" destId="{CAC14B8F-8217-46AB-8F55-1602CC15FB75}" srcOrd="0" destOrd="0" presId="urn:microsoft.com/office/officeart/2005/8/layout/vList2#2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E5037234-CD6F-42DA-9178-404307601FEC}" type="doc">
      <dgm:prSet loTypeId="urn:microsoft.com/office/officeart/2005/8/layout/vList2#30" loCatId="list" qsTypeId="urn:microsoft.com/office/officeart/2005/8/quickstyle/simple1#27" qsCatId="simple" csTypeId="urn:microsoft.com/office/officeart/2005/8/colors/colorful5#5" csCatId="colorful" phldr="1"/>
      <dgm:spPr/>
      <dgm:t>
        <a:bodyPr/>
        <a:lstStyle/>
        <a:p>
          <a:endParaRPr lang="ru-RU"/>
        </a:p>
      </dgm:t>
    </dgm:pt>
    <dgm:pt modelId="{3BEE000A-AF35-457E-8309-B8EC6EA16ABD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ru-RU" sz="1800" b="1" dirty="0">
              <a:solidFill>
                <a:srgbClr val="002060"/>
              </a:solidFill>
              <a:latin typeface="Monotype Corsiva" panose="03010101010201010101" pitchFamily="66" charset="0"/>
            </a:rPr>
            <a:t>Муниципальная программа «Развитие предпринимательства </a:t>
          </a:r>
        </a:p>
        <a:p>
          <a:pPr algn="ctr" rtl="0"/>
          <a:r>
            <a:rPr lang="ru-RU" sz="1800" b="1" dirty="0">
              <a:solidFill>
                <a:srgbClr val="002060"/>
              </a:solidFill>
              <a:latin typeface="Monotype Corsiva" panose="03010101010201010101" pitchFamily="66" charset="0"/>
            </a:rPr>
            <a:t>в Большеболдинском муниципальном округе Нижегородской области»</a:t>
          </a:r>
        </a:p>
      </dgm:t>
    </dgm:pt>
    <dgm:pt modelId="{C749E0BC-366A-444E-8C11-BBC9AB5F9007}" type="parTrans" cxnId="{0F429B4C-5D7D-4661-B450-7487D7DF8979}">
      <dgm:prSet/>
      <dgm:spPr/>
      <dgm:t>
        <a:bodyPr/>
        <a:lstStyle/>
        <a:p>
          <a:endParaRPr lang="ru-RU"/>
        </a:p>
      </dgm:t>
    </dgm:pt>
    <dgm:pt modelId="{8128FBEB-1438-4204-9F98-610A5216EB95}" type="sibTrans" cxnId="{0F429B4C-5D7D-4661-B450-7487D7DF8979}">
      <dgm:prSet/>
      <dgm:spPr/>
      <dgm:t>
        <a:bodyPr/>
        <a:lstStyle/>
        <a:p>
          <a:endParaRPr lang="ru-RU"/>
        </a:p>
      </dgm:t>
    </dgm:pt>
    <dgm:pt modelId="{3261237A-C538-40F4-8151-E7DB5812A4E5}" type="pres">
      <dgm:prSet presAssocID="{E5037234-CD6F-42DA-9178-404307601FE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C14B8F-8217-46AB-8F55-1602CC15FB75}" type="pres">
      <dgm:prSet presAssocID="{3BEE000A-AF35-457E-8309-B8EC6EA16ABD}" presName="parentText" presStyleLbl="node1" presStyleIdx="0" presStyleCnt="1" custScaleY="73686" custLinFactNeighborX="-348" custLinFactNeighborY="109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3A9CF71-F161-4442-A5E9-65D6DFB675F4}" type="presOf" srcId="{E5037234-CD6F-42DA-9178-404307601FEC}" destId="{3261237A-C538-40F4-8151-E7DB5812A4E5}" srcOrd="0" destOrd="0" presId="urn:microsoft.com/office/officeart/2005/8/layout/vList2#30"/>
    <dgm:cxn modelId="{1F0C1D62-89FB-4FCF-A47E-806A12562042}" type="presOf" srcId="{3BEE000A-AF35-457E-8309-B8EC6EA16ABD}" destId="{CAC14B8F-8217-46AB-8F55-1602CC15FB75}" srcOrd="0" destOrd="0" presId="urn:microsoft.com/office/officeart/2005/8/layout/vList2#30"/>
    <dgm:cxn modelId="{0F429B4C-5D7D-4661-B450-7487D7DF8979}" srcId="{E5037234-CD6F-42DA-9178-404307601FEC}" destId="{3BEE000A-AF35-457E-8309-B8EC6EA16ABD}" srcOrd="0" destOrd="0" parTransId="{C749E0BC-366A-444E-8C11-BBC9AB5F9007}" sibTransId="{8128FBEB-1438-4204-9F98-610A5216EB95}"/>
    <dgm:cxn modelId="{0A939257-DD6F-4996-B9CB-4379F46B338D}" type="presParOf" srcId="{3261237A-C538-40F4-8151-E7DB5812A4E5}" destId="{CAC14B8F-8217-46AB-8F55-1602CC15FB75}" srcOrd="0" destOrd="0" presId="urn:microsoft.com/office/officeart/2005/8/layout/vList2#30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E5037234-CD6F-42DA-9178-404307601FEC}" type="doc">
      <dgm:prSet loTypeId="urn:microsoft.com/office/officeart/2005/8/layout/vList2#31" loCatId="list" qsTypeId="urn:microsoft.com/office/officeart/2005/8/quickstyle/simple1#28" qsCatId="simple" csTypeId="urn:microsoft.com/office/officeart/2005/8/colors/colorful5#6" csCatId="colorful" phldr="1"/>
      <dgm:spPr/>
      <dgm:t>
        <a:bodyPr/>
        <a:lstStyle/>
        <a:p>
          <a:endParaRPr lang="ru-RU"/>
        </a:p>
      </dgm:t>
    </dgm:pt>
    <dgm:pt modelId="{3BEE000A-AF35-457E-8309-B8EC6EA16ABD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ru-RU" sz="1800" b="1" dirty="0">
              <a:solidFill>
                <a:srgbClr val="002060"/>
              </a:solidFill>
              <a:latin typeface="Monotype Corsiva" panose="03010101010201010101" pitchFamily="66" charset="0"/>
            </a:rPr>
            <a:t>Муниципальная программа «Профилактика преступлений и правонарушений на территории </a:t>
          </a:r>
        </a:p>
        <a:p>
          <a:pPr algn="ctr" rtl="0"/>
          <a:r>
            <a:rPr lang="ru-RU" sz="1800" b="1" dirty="0">
              <a:solidFill>
                <a:srgbClr val="002060"/>
              </a:solidFill>
              <a:latin typeface="Monotype Corsiva" panose="03010101010201010101" pitchFamily="66" charset="0"/>
            </a:rPr>
            <a:t>Большеболдинского муниципального округа Нижегородской области»</a:t>
          </a:r>
        </a:p>
      </dgm:t>
    </dgm:pt>
    <dgm:pt modelId="{C749E0BC-366A-444E-8C11-BBC9AB5F9007}" type="parTrans" cxnId="{0F429B4C-5D7D-4661-B450-7487D7DF8979}">
      <dgm:prSet/>
      <dgm:spPr/>
      <dgm:t>
        <a:bodyPr/>
        <a:lstStyle/>
        <a:p>
          <a:endParaRPr lang="ru-RU"/>
        </a:p>
      </dgm:t>
    </dgm:pt>
    <dgm:pt modelId="{8128FBEB-1438-4204-9F98-610A5216EB95}" type="sibTrans" cxnId="{0F429B4C-5D7D-4661-B450-7487D7DF8979}">
      <dgm:prSet/>
      <dgm:spPr/>
      <dgm:t>
        <a:bodyPr/>
        <a:lstStyle/>
        <a:p>
          <a:endParaRPr lang="ru-RU"/>
        </a:p>
      </dgm:t>
    </dgm:pt>
    <dgm:pt modelId="{3261237A-C538-40F4-8151-E7DB5812A4E5}" type="pres">
      <dgm:prSet presAssocID="{E5037234-CD6F-42DA-9178-404307601FE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C14B8F-8217-46AB-8F55-1602CC15FB75}" type="pres">
      <dgm:prSet presAssocID="{3BEE000A-AF35-457E-8309-B8EC6EA16ABD}" presName="parentText" presStyleLbl="node1" presStyleIdx="0" presStyleCnt="1" custScaleY="73686" custLinFactNeighborX="-348" custLinFactNeighborY="-560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5FC069E-9076-4911-945F-DB9A8B6610B4}" type="presOf" srcId="{3BEE000A-AF35-457E-8309-B8EC6EA16ABD}" destId="{CAC14B8F-8217-46AB-8F55-1602CC15FB75}" srcOrd="0" destOrd="0" presId="urn:microsoft.com/office/officeart/2005/8/layout/vList2#31"/>
    <dgm:cxn modelId="{0F429B4C-5D7D-4661-B450-7487D7DF8979}" srcId="{E5037234-CD6F-42DA-9178-404307601FEC}" destId="{3BEE000A-AF35-457E-8309-B8EC6EA16ABD}" srcOrd="0" destOrd="0" parTransId="{C749E0BC-366A-444E-8C11-BBC9AB5F9007}" sibTransId="{8128FBEB-1438-4204-9F98-610A5216EB95}"/>
    <dgm:cxn modelId="{251814E8-A2CC-48A1-9E6C-BFADA24BDBA6}" type="presOf" srcId="{E5037234-CD6F-42DA-9178-404307601FEC}" destId="{3261237A-C538-40F4-8151-E7DB5812A4E5}" srcOrd="0" destOrd="0" presId="urn:microsoft.com/office/officeart/2005/8/layout/vList2#31"/>
    <dgm:cxn modelId="{48FC677B-4535-41C9-8B36-32D936CFC3D9}" type="presParOf" srcId="{3261237A-C538-40F4-8151-E7DB5812A4E5}" destId="{CAC14B8F-8217-46AB-8F55-1602CC15FB75}" srcOrd="0" destOrd="0" presId="urn:microsoft.com/office/officeart/2005/8/layout/vList2#3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E5037234-CD6F-42DA-9178-404307601FEC}" type="doc">
      <dgm:prSet loTypeId="urn:microsoft.com/office/officeart/2005/8/layout/vList2#32" loCatId="list" qsTypeId="urn:microsoft.com/office/officeart/2005/8/quickstyle/simple1#29" qsCatId="simple" csTypeId="urn:microsoft.com/office/officeart/2005/8/colors/colorful5#7" csCatId="colorful" phldr="1"/>
      <dgm:spPr/>
      <dgm:t>
        <a:bodyPr/>
        <a:lstStyle/>
        <a:p>
          <a:endParaRPr lang="ru-RU"/>
        </a:p>
      </dgm:t>
    </dgm:pt>
    <dgm:pt modelId="{3BEE000A-AF35-457E-8309-B8EC6EA16ABD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ru-RU" sz="1800" b="1" dirty="0">
              <a:solidFill>
                <a:srgbClr val="002060"/>
              </a:solidFill>
              <a:latin typeface="Monotype Corsiva" panose="03010101010201010101" pitchFamily="66" charset="0"/>
            </a:rPr>
            <a:t>Муниципальная программа «Управление муниципальным имуществом и земельными ресурсами</a:t>
          </a:r>
        </a:p>
        <a:p>
          <a:pPr algn="ctr" rtl="0"/>
          <a:r>
            <a:rPr lang="ru-RU" sz="1800" b="1" dirty="0">
              <a:solidFill>
                <a:srgbClr val="002060"/>
              </a:solidFill>
              <a:latin typeface="Monotype Corsiva" panose="03010101010201010101" pitchFamily="66" charset="0"/>
            </a:rPr>
            <a:t>Большеболдинского муниципального округа Нижегородской области»</a:t>
          </a:r>
        </a:p>
      </dgm:t>
    </dgm:pt>
    <dgm:pt modelId="{C749E0BC-366A-444E-8C11-BBC9AB5F9007}" type="parTrans" cxnId="{0F429B4C-5D7D-4661-B450-7487D7DF8979}">
      <dgm:prSet/>
      <dgm:spPr/>
      <dgm:t>
        <a:bodyPr/>
        <a:lstStyle/>
        <a:p>
          <a:endParaRPr lang="ru-RU"/>
        </a:p>
      </dgm:t>
    </dgm:pt>
    <dgm:pt modelId="{8128FBEB-1438-4204-9F98-610A5216EB95}" type="sibTrans" cxnId="{0F429B4C-5D7D-4661-B450-7487D7DF8979}">
      <dgm:prSet/>
      <dgm:spPr/>
      <dgm:t>
        <a:bodyPr/>
        <a:lstStyle/>
        <a:p>
          <a:endParaRPr lang="ru-RU"/>
        </a:p>
      </dgm:t>
    </dgm:pt>
    <dgm:pt modelId="{3261237A-C538-40F4-8151-E7DB5812A4E5}" type="pres">
      <dgm:prSet presAssocID="{E5037234-CD6F-42DA-9178-404307601FE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C14B8F-8217-46AB-8F55-1602CC15FB75}" type="pres">
      <dgm:prSet presAssocID="{3BEE000A-AF35-457E-8309-B8EC6EA16ABD}" presName="parentText" presStyleLbl="node1" presStyleIdx="0" presStyleCnt="1" custScaleY="73686" custLinFactNeighborX="-348" custLinFactNeighborY="-560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7B1C84A-39E6-41E4-92B7-81A03BDC6657}" type="presOf" srcId="{3BEE000A-AF35-457E-8309-B8EC6EA16ABD}" destId="{CAC14B8F-8217-46AB-8F55-1602CC15FB75}" srcOrd="0" destOrd="0" presId="urn:microsoft.com/office/officeart/2005/8/layout/vList2#32"/>
    <dgm:cxn modelId="{315C8DEA-B3D7-499D-B965-E71E4F950760}" type="presOf" srcId="{E5037234-CD6F-42DA-9178-404307601FEC}" destId="{3261237A-C538-40F4-8151-E7DB5812A4E5}" srcOrd="0" destOrd="0" presId="urn:microsoft.com/office/officeart/2005/8/layout/vList2#32"/>
    <dgm:cxn modelId="{0F429B4C-5D7D-4661-B450-7487D7DF8979}" srcId="{E5037234-CD6F-42DA-9178-404307601FEC}" destId="{3BEE000A-AF35-457E-8309-B8EC6EA16ABD}" srcOrd="0" destOrd="0" parTransId="{C749E0BC-366A-444E-8C11-BBC9AB5F9007}" sibTransId="{8128FBEB-1438-4204-9F98-610A5216EB95}"/>
    <dgm:cxn modelId="{C44338FA-DBC5-4667-8BF6-4C3107814076}" type="presParOf" srcId="{3261237A-C538-40F4-8151-E7DB5812A4E5}" destId="{CAC14B8F-8217-46AB-8F55-1602CC15FB75}" srcOrd="0" destOrd="0" presId="urn:microsoft.com/office/officeart/2005/8/layout/vList2#3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E5037234-CD6F-42DA-9178-404307601FEC}" type="doc">
      <dgm:prSet loTypeId="urn:microsoft.com/office/officeart/2005/8/layout/vList2#33" loCatId="list" qsTypeId="urn:microsoft.com/office/officeart/2005/8/quickstyle/simple1#30" qsCatId="simple" csTypeId="urn:microsoft.com/office/officeart/2005/8/colors/colorful5#8" csCatId="colorful" phldr="1"/>
      <dgm:spPr/>
      <dgm:t>
        <a:bodyPr/>
        <a:lstStyle/>
        <a:p>
          <a:endParaRPr lang="ru-RU"/>
        </a:p>
      </dgm:t>
    </dgm:pt>
    <dgm:pt modelId="{3BEE000A-AF35-457E-8309-B8EC6EA16ABD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ru-RU" sz="1800" b="1" dirty="0">
              <a:solidFill>
                <a:srgbClr val="002060"/>
              </a:solidFill>
              <a:latin typeface="Monotype Corsiva" panose="03010101010201010101" pitchFamily="66" charset="0"/>
            </a:rPr>
            <a:t>Муниципальная программа «Управление муниципальным имуществом и земельными ресурсами</a:t>
          </a:r>
        </a:p>
        <a:p>
          <a:pPr algn="ctr" rtl="0"/>
          <a:r>
            <a:rPr lang="ru-RU" sz="1800" b="1" dirty="0">
              <a:solidFill>
                <a:srgbClr val="002060"/>
              </a:solidFill>
              <a:latin typeface="Monotype Corsiva" panose="03010101010201010101" pitchFamily="66" charset="0"/>
            </a:rPr>
            <a:t>Большеболдинского муниципального округа Нижегородской области»</a:t>
          </a:r>
        </a:p>
      </dgm:t>
    </dgm:pt>
    <dgm:pt modelId="{C749E0BC-366A-444E-8C11-BBC9AB5F9007}" type="parTrans" cxnId="{0F429B4C-5D7D-4661-B450-7487D7DF8979}">
      <dgm:prSet/>
      <dgm:spPr/>
      <dgm:t>
        <a:bodyPr/>
        <a:lstStyle/>
        <a:p>
          <a:endParaRPr lang="ru-RU"/>
        </a:p>
      </dgm:t>
    </dgm:pt>
    <dgm:pt modelId="{8128FBEB-1438-4204-9F98-610A5216EB95}" type="sibTrans" cxnId="{0F429B4C-5D7D-4661-B450-7487D7DF8979}">
      <dgm:prSet/>
      <dgm:spPr/>
      <dgm:t>
        <a:bodyPr/>
        <a:lstStyle/>
        <a:p>
          <a:endParaRPr lang="ru-RU"/>
        </a:p>
      </dgm:t>
    </dgm:pt>
    <dgm:pt modelId="{3261237A-C538-40F4-8151-E7DB5812A4E5}" type="pres">
      <dgm:prSet presAssocID="{E5037234-CD6F-42DA-9178-404307601FE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C14B8F-8217-46AB-8F55-1602CC15FB75}" type="pres">
      <dgm:prSet presAssocID="{3BEE000A-AF35-457E-8309-B8EC6EA16ABD}" presName="parentText" presStyleLbl="node1" presStyleIdx="0" presStyleCnt="1" custScaleY="73686" custLinFactNeighborX="-348" custLinFactNeighborY="-560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F429B4C-5D7D-4661-B450-7487D7DF8979}" srcId="{E5037234-CD6F-42DA-9178-404307601FEC}" destId="{3BEE000A-AF35-457E-8309-B8EC6EA16ABD}" srcOrd="0" destOrd="0" parTransId="{C749E0BC-366A-444E-8C11-BBC9AB5F9007}" sibTransId="{8128FBEB-1438-4204-9F98-610A5216EB95}"/>
    <dgm:cxn modelId="{E4DEC17F-1F16-47F9-B129-68D176B895CF}" type="presOf" srcId="{E5037234-CD6F-42DA-9178-404307601FEC}" destId="{3261237A-C538-40F4-8151-E7DB5812A4E5}" srcOrd="0" destOrd="0" presId="urn:microsoft.com/office/officeart/2005/8/layout/vList2#33"/>
    <dgm:cxn modelId="{37D71F0D-4746-4012-9DC5-7CB1CEB171BD}" type="presOf" srcId="{3BEE000A-AF35-457E-8309-B8EC6EA16ABD}" destId="{CAC14B8F-8217-46AB-8F55-1602CC15FB75}" srcOrd="0" destOrd="0" presId="urn:microsoft.com/office/officeart/2005/8/layout/vList2#33"/>
    <dgm:cxn modelId="{C759E089-A2A0-4764-8C37-E0D4B88E9167}" type="presParOf" srcId="{3261237A-C538-40F4-8151-E7DB5812A4E5}" destId="{CAC14B8F-8217-46AB-8F55-1602CC15FB75}" srcOrd="0" destOrd="0" presId="urn:microsoft.com/office/officeart/2005/8/layout/vList2#3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E5037234-CD6F-42DA-9178-404307601FEC}" type="doc">
      <dgm:prSet loTypeId="urn:microsoft.com/office/officeart/2005/8/layout/vList2#34" loCatId="list" qsTypeId="urn:microsoft.com/office/officeart/2005/8/quickstyle/simple1#31" qsCatId="simple" csTypeId="urn:microsoft.com/office/officeart/2005/8/colors/colorful5#9" csCatId="colorful" phldr="1"/>
      <dgm:spPr/>
      <dgm:t>
        <a:bodyPr/>
        <a:lstStyle/>
        <a:p>
          <a:endParaRPr lang="ru-RU"/>
        </a:p>
      </dgm:t>
    </dgm:pt>
    <dgm:pt modelId="{3BEE000A-AF35-457E-8309-B8EC6EA16ABD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ru-RU" sz="1800" b="1" dirty="0">
              <a:solidFill>
                <a:srgbClr val="002060"/>
              </a:solidFill>
              <a:latin typeface="Monotype Corsiva" panose="03010101010201010101" pitchFamily="66" charset="0"/>
            </a:rPr>
            <a:t>Муниципальная программа «Информационное общество  </a:t>
          </a:r>
        </a:p>
        <a:p>
          <a:pPr algn="ctr" rtl="0"/>
          <a:r>
            <a:rPr lang="ru-RU" sz="1800" b="1" dirty="0">
              <a:solidFill>
                <a:srgbClr val="002060"/>
              </a:solidFill>
              <a:latin typeface="Monotype Corsiva" panose="03010101010201010101" pitchFamily="66" charset="0"/>
            </a:rPr>
            <a:t>в Большеболдинском муниципальном округе Нижегородской области»</a:t>
          </a:r>
        </a:p>
      </dgm:t>
    </dgm:pt>
    <dgm:pt modelId="{C749E0BC-366A-444E-8C11-BBC9AB5F9007}" type="parTrans" cxnId="{0F429B4C-5D7D-4661-B450-7487D7DF8979}">
      <dgm:prSet/>
      <dgm:spPr/>
      <dgm:t>
        <a:bodyPr/>
        <a:lstStyle/>
        <a:p>
          <a:endParaRPr lang="ru-RU"/>
        </a:p>
      </dgm:t>
    </dgm:pt>
    <dgm:pt modelId="{8128FBEB-1438-4204-9F98-610A5216EB95}" type="sibTrans" cxnId="{0F429B4C-5D7D-4661-B450-7487D7DF8979}">
      <dgm:prSet/>
      <dgm:spPr/>
      <dgm:t>
        <a:bodyPr/>
        <a:lstStyle/>
        <a:p>
          <a:endParaRPr lang="ru-RU"/>
        </a:p>
      </dgm:t>
    </dgm:pt>
    <dgm:pt modelId="{3261237A-C538-40F4-8151-E7DB5812A4E5}" type="pres">
      <dgm:prSet presAssocID="{E5037234-CD6F-42DA-9178-404307601FE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C14B8F-8217-46AB-8F55-1602CC15FB75}" type="pres">
      <dgm:prSet presAssocID="{3BEE000A-AF35-457E-8309-B8EC6EA16ABD}" presName="parentText" presStyleLbl="node1" presStyleIdx="0" presStyleCnt="1" custScaleY="73686" custLinFactNeighborX="-348" custLinFactNeighborY="-560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F429B4C-5D7D-4661-B450-7487D7DF8979}" srcId="{E5037234-CD6F-42DA-9178-404307601FEC}" destId="{3BEE000A-AF35-457E-8309-B8EC6EA16ABD}" srcOrd="0" destOrd="0" parTransId="{C749E0BC-366A-444E-8C11-BBC9AB5F9007}" sibTransId="{8128FBEB-1438-4204-9F98-610A5216EB95}"/>
    <dgm:cxn modelId="{6C162B65-54D1-4CD7-90B2-030183737C3C}" type="presOf" srcId="{E5037234-CD6F-42DA-9178-404307601FEC}" destId="{3261237A-C538-40F4-8151-E7DB5812A4E5}" srcOrd="0" destOrd="0" presId="urn:microsoft.com/office/officeart/2005/8/layout/vList2#34"/>
    <dgm:cxn modelId="{17C8DEE4-A412-4C48-BBA9-5133FC28850E}" type="presOf" srcId="{3BEE000A-AF35-457E-8309-B8EC6EA16ABD}" destId="{CAC14B8F-8217-46AB-8F55-1602CC15FB75}" srcOrd="0" destOrd="0" presId="urn:microsoft.com/office/officeart/2005/8/layout/vList2#34"/>
    <dgm:cxn modelId="{6602A40B-B7F0-4602-88EA-9B82DEF1B88F}" type="presParOf" srcId="{3261237A-C538-40F4-8151-E7DB5812A4E5}" destId="{CAC14B8F-8217-46AB-8F55-1602CC15FB75}" srcOrd="0" destOrd="0" presId="urn:microsoft.com/office/officeart/2005/8/layout/vList2#3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E5037234-CD6F-42DA-9178-404307601FEC}" type="doc">
      <dgm:prSet loTypeId="urn:microsoft.com/office/officeart/2005/8/layout/vList2#35" loCatId="list" qsTypeId="urn:microsoft.com/office/officeart/2005/8/quickstyle/simple1#32" qsCatId="simple" csTypeId="urn:microsoft.com/office/officeart/2005/8/colors/colorful5#10" csCatId="colorful" phldr="1"/>
      <dgm:spPr/>
      <dgm:t>
        <a:bodyPr/>
        <a:lstStyle/>
        <a:p>
          <a:endParaRPr lang="ru-RU"/>
        </a:p>
      </dgm:t>
    </dgm:pt>
    <dgm:pt modelId="{3BEE000A-AF35-457E-8309-B8EC6EA16ABD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ru-RU" sz="1800" b="1" dirty="0">
              <a:solidFill>
                <a:srgbClr val="002060"/>
              </a:solidFill>
              <a:latin typeface="Monotype Corsiva" panose="03010101010201010101" pitchFamily="66" charset="0"/>
            </a:rPr>
            <a:t>Муниципальная программа «Обеспечение населения  Большеболдинского муниципального округа услугами в сфере жилищно-коммунального  хозяйства »</a:t>
          </a:r>
        </a:p>
      </dgm:t>
    </dgm:pt>
    <dgm:pt modelId="{C749E0BC-366A-444E-8C11-BBC9AB5F9007}" type="parTrans" cxnId="{0F429B4C-5D7D-4661-B450-7487D7DF8979}">
      <dgm:prSet/>
      <dgm:spPr/>
      <dgm:t>
        <a:bodyPr/>
        <a:lstStyle/>
        <a:p>
          <a:endParaRPr lang="ru-RU"/>
        </a:p>
      </dgm:t>
    </dgm:pt>
    <dgm:pt modelId="{8128FBEB-1438-4204-9F98-610A5216EB95}" type="sibTrans" cxnId="{0F429B4C-5D7D-4661-B450-7487D7DF8979}">
      <dgm:prSet/>
      <dgm:spPr/>
      <dgm:t>
        <a:bodyPr/>
        <a:lstStyle/>
        <a:p>
          <a:endParaRPr lang="ru-RU"/>
        </a:p>
      </dgm:t>
    </dgm:pt>
    <dgm:pt modelId="{3261237A-C538-40F4-8151-E7DB5812A4E5}" type="pres">
      <dgm:prSet presAssocID="{E5037234-CD6F-42DA-9178-404307601FE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C14B8F-8217-46AB-8F55-1602CC15FB75}" type="pres">
      <dgm:prSet presAssocID="{3BEE000A-AF35-457E-8309-B8EC6EA16ABD}" presName="parentText" presStyleLbl="node1" presStyleIdx="0" presStyleCnt="1" custScaleY="73686" custLinFactNeighborX="-348" custLinFactNeighborY="-560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4FE2F44-A8A0-48D2-9BE0-AD49DE634E91}" type="presOf" srcId="{3BEE000A-AF35-457E-8309-B8EC6EA16ABD}" destId="{CAC14B8F-8217-46AB-8F55-1602CC15FB75}" srcOrd="0" destOrd="0" presId="urn:microsoft.com/office/officeart/2005/8/layout/vList2#35"/>
    <dgm:cxn modelId="{9B5681A7-64BA-4135-89E1-77224CD081B1}" type="presOf" srcId="{E5037234-CD6F-42DA-9178-404307601FEC}" destId="{3261237A-C538-40F4-8151-E7DB5812A4E5}" srcOrd="0" destOrd="0" presId="urn:microsoft.com/office/officeart/2005/8/layout/vList2#35"/>
    <dgm:cxn modelId="{0F429B4C-5D7D-4661-B450-7487D7DF8979}" srcId="{E5037234-CD6F-42DA-9178-404307601FEC}" destId="{3BEE000A-AF35-457E-8309-B8EC6EA16ABD}" srcOrd="0" destOrd="0" parTransId="{C749E0BC-366A-444E-8C11-BBC9AB5F9007}" sibTransId="{8128FBEB-1438-4204-9F98-610A5216EB95}"/>
    <dgm:cxn modelId="{36F2CCAD-3DBD-4FB3-A5F1-6F163B422323}" type="presParOf" srcId="{3261237A-C538-40F4-8151-E7DB5812A4E5}" destId="{CAC14B8F-8217-46AB-8F55-1602CC15FB75}" srcOrd="0" destOrd="0" presId="urn:microsoft.com/office/officeart/2005/8/layout/vList2#3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E5037234-CD6F-42DA-9178-404307601FEC}" type="doc">
      <dgm:prSet loTypeId="urn:microsoft.com/office/officeart/2005/8/layout/vList2#36" loCatId="list" qsTypeId="urn:microsoft.com/office/officeart/2005/8/quickstyle/simple1#33" qsCatId="simple" csTypeId="urn:microsoft.com/office/officeart/2005/8/colors/colorful5#11" csCatId="colorful" phldr="1"/>
      <dgm:spPr/>
      <dgm:t>
        <a:bodyPr/>
        <a:lstStyle/>
        <a:p>
          <a:endParaRPr lang="ru-RU"/>
        </a:p>
      </dgm:t>
    </dgm:pt>
    <dgm:pt modelId="{3BEE000A-AF35-457E-8309-B8EC6EA16ABD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ru-RU" sz="1800" b="1" dirty="0">
              <a:solidFill>
                <a:srgbClr val="002060"/>
              </a:solidFill>
              <a:latin typeface="Monotype Corsiva" panose="03010101010201010101" pitchFamily="66" charset="0"/>
            </a:rPr>
            <a:t>Муниципальная программа «Обеспечение населения  Большеболдинского муниципального округа услугами в сфере жилищно-коммунального  хозяйства »</a:t>
          </a:r>
        </a:p>
      </dgm:t>
    </dgm:pt>
    <dgm:pt modelId="{C749E0BC-366A-444E-8C11-BBC9AB5F9007}" type="parTrans" cxnId="{0F429B4C-5D7D-4661-B450-7487D7DF8979}">
      <dgm:prSet/>
      <dgm:spPr/>
      <dgm:t>
        <a:bodyPr/>
        <a:lstStyle/>
        <a:p>
          <a:endParaRPr lang="ru-RU"/>
        </a:p>
      </dgm:t>
    </dgm:pt>
    <dgm:pt modelId="{8128FBEB-1438-4204-9F98-610A5216EB95}" type="sibTrans" cxnId="{0F429B4C-5D7D-4661-B450-7487D7DF8979}">
      <dgm:prSet/>
      <dgm:spPr/>
      <dgm:t>
        <a:bodyPr/>
        <a:lstStyle/>
        <a:p>
          <a:endParaRPr lang="ru-RU"/>
        </a:p>
      </dgm:t>
    </dgm:pt>
    <dgm:pt modelId="{3261237A-C538-40F4-8151-E7DB5812A4E5}" type="pres">
      <dgm:prSet presAssocID="{E5037234-CD6F-42DA-9178-404307601FE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C14B8F-8217-46AB-8F55-1602CC15FB75}" type="pres">
      <dgm:prSet presAssocID="{3BEE000A-AF35-457E-8309-B8EC6EA16ABD}" presName="parentText" presStyleLbl="node1" presStyleIdx="0" presStyleCnt="1" custScaleY="73686" custLinFactNeighborX="-348" custLinFactNeighborY="-560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10B189-9075-4653-9F91-B42B0297ACB2}" type="presOf" srcId="{3BEE000A-AF35-457E-8309-B8EC6EA16ABD}" destId="{CAC14B8F-8217-46AB-8F55-1602CC15FB75}" srcOrd="0" destOrd="0" presId="urn:microsoft.com/office/officeart/2005/8/layout/vList2#36"/>
    <dgm:cxn modelId="{0F429B4C-5D7D-4661-B450-7487D7DF8979}" srcId="{E5037234-CD6F-42DA-9178-404307601FEC}" destId="{3BEE000A-AF35-457E-8309-B8EC6EA16ABD}" srcOrd="0" destOrd="0" parTransId="{C749E0BC-366A-444E-8C11-BBC9AB5F9007}" sibTransId="{8128FBEB-1438-4204-9F98-610A5216EB95}"/>
    <dgm:cxn modelId="{F22B14B0-EBBF-4134-8829-81A341BD140B}" type="presOf" srcId="{E5037234-CD6F-42DA-9178-404307601FEC}" destId="{3261237A-C538-40F4-8151-E7DB5812A4E5}" srcOrd="0" destOrd="0" presId="urn:microsoft.com/office/officeart/2005/8/layout/vList2#36"/>
    <dgm:cxn modelId="{2F1D4CF9-4D66-4C74-83AB-F154E5E49E1A}" type="presParOf" srcId="{3261237A-C538-40F4-8151-E7DB5812A4E5}" destId="{CAC14B8F-8217-46AB-8F55-1602CC15FB75}" srcOrd="0" destOrd="0" presId="urn:microsoft.com/office/officeart/2005/8/layout/vList2#3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E5037234-CD6F-42DA-9178-404307601FEC}" type="doc">
      <dgm:prSet loTypeId="urn:microsoft.com/office/officeart/2005/8/layout/vList2#37" loCatId="list" qsTypeId="urn:microsoft.com/office/officeart/2005/8/quickstyle/simple1#34" qsCatId="simple" csTypeId="urn:microsoft.com/office/officeart/2005/8/colors/colorful5#12" csCatId="colorful" phldr="1"/>
      <dgm:spPr/>
      <dgm:t>
        <a:bodyPr/>
        <a:lstStyle/>
        <a:p>
          <a:endParaRPr lang="ru-RU"/>
        </a:p>
      </dgm:t>
    </dgm:pt>
    <dgm:pt modelId="{3BEE000A-AF35-457E-8309-B8EC6EA16ABD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ru-RU" sz="1800" b="1" dirty="0">
              <a:solidFill>
                <a:srgbClr val="002060"/>
              </a:solidFill>
              <a:latin typeface="Monotype Corsiva" panose="03010101010201010101" pitchFamily="66" charset="0"/>
            </a:rPr>
            <a:t>Муниципальная программа «Патриотическое воспитание граждан, реализация </a:t>
          </a:r>
        </a:p>
        <a:p>
          <a:pPr algn="ctr" rtl="0"/>
          <a:r>
            <a:rPr lang="ru-RU" sz="1800" b="1" dirty="0">
              <a:solidFill>
                <a:srgbClr val="002060"/>
              </a:solidFill>
              <a:latin typeface="Monotype Corsiva" panose="03010101010201010101" pitchFamily="66" charset="0"/>
            </a:rPr>
            <a:t>демографической и молодежной политики в Большеболдинском муниципальном округе»</a:t>
          </a:r>
        </a:p>
      </dgm:t>
    </dgm:pt>
    <dgm:pt modelId="{C749E0BC-366A-444E-8C11-BBC9AB5F9007}" type="parTrans" cxnId="{0F429B4C-5D7D-4661-B450-7487D7DF8979}">
      <dgm:prSet/>
      <dgm:spPr/>
      <dgm:t>
        <a:bodyPr/>
        <a:lstStyle/>
        <a:p>
          <a:endParaRPr lang="ru-RU"/>
        </a:p>
      </dgm:t>
    </dgm:pt>
    <dgm:pt modelId="{8128FBEB-1438-4204-9F98-610A5216EB95}" type="sibTrans" cxnId="{0F429B4C-5D7D-4661-B450-7487D7DF8979}">
      <dgm:prSet/>
      <dgm:spPr/>
      <dgm:t>
        <a:bodyPr/>
        <a:lstStyle/>
        <a:p>
          <a:endParaRPr lang="ru-RU"/>
        </a:p>
      </dgm:t>
    </dgm:pt>
    <dgm:pt modelId="{3261237A-C538-40F4-8151-E7DB5812A4E5}" type="pres">
      <dgm:prSet presAssocID="{E5037234-CD6F-42DA-9178-404307601FE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C14B8F-8217-46AB-8F55-1602CC15FB75}" type="pres">
      <dgm:prSet presAssocID="{3BEE000A-AF35-457E-8309-B8EC6EA16ABD}" presName="parentText" presStyleLbl="node1" presStyleIdx="0" presStyleCnt="1" custScaleY="73686" custLinFactNeighborX="-348" custLinFactNeighborY="-560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F429B4C-5D7D-4661-B450-7487D7DF8979}" srcId="{E5037234-CD6F-42DA-9178-404307601FEC}" destId="{3BEE000A-AF35-457E-8309-B8EC6EA16ABD}" srcOrd="0" destOrd="0" parTransId="{C749E0BC-366A-444E-8C11-BBC9AB5F9007}" sibTransId="{8128FBEB-1438-4204-9F98-610A5216EB95}"/>
    <dgm:cxn modelId="{13A4F09A-C5DB-4760-B8A6-5AF2DFCB7D05}" type="presOf" srcId="{E5037234-CD6F-42DA-9178-404307601FEC}" destId="{3261237A-C538-40F4-8151-E7DB5812A4E5}" srcOrd="0" destOrd="0" presId="urn:microsoft.com/office/officeart/2005/8/layout/vList2#37"/>
    <dgm:cxn modelId="{0AE8E763-4C5D-4D10-A9E7-335F51723AE6}" type="presOf" srcId="{3BEE000A-AF35-457E-8309-B8EC6EA16ABD}" destId="{CAC14B8F-8217-46AB-8F55-1602CC15FB75}" srcOrd="0" destOrd="0" presId="urn:microsoft.com/office/officeart/2005/8/layout/vList2#37"/>
    <dgm:cxn modelId="{6651D26A-AEB9-4FB8-82C3-A835C63A0F6C}" type="presParOf" srcId="{3261237A-C538-40F4-8151-E7DB5812A4E5}" destId="{CAC14B8F-8217-46AB-8F55-1602CC15FB75}" srcOrd="0" destOrd="0" presId="urn:microsoft.com/office/officeart/2005/8/layout/vList2#3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E5037234-CD6F-42DA-9178-404307601FEC}" type="doc">
      <dgm:prSet loTypeId="urn:microsoft.com/office/officeart/2005/8/layout/vList2#38" loCatId="list" qsTypeId="urn:microsoft.com/office/officeart/2005/8/quickstyle/simple1#35" qsCatId="simple" csTypeId="urn:microsoft.com/office/officeart/2005/8/colors/colorful5#13" csCatId="colorful" phldr="1"/>
      <dgm:spPr/>
      <dgm:t>
        <a:bodyPr/>
        <a:lstStyle/>
        <a:p>
          <a:endParaRPr lang="ru-RU"/>
        </a:p>
      </dgm:t>
    </dgm:pt>
    <dgm:pt modelId="{3BEE000A-AF35-457E-8309-B8EC6EA16ABD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ru-RU" sz="1800" b="1" dirty="0">
              <a:solidFill>
                <a:srgbClr val="002060"/>
              </a:solidFill>
              <a:latin typeface="Monotype Corsiva" panose="03010101010201010101" pitchFamily="66" charset="0"/>
            </a:rPr>
            <a:t>Муниципальная программа «Патриотическое воспитание граждан, реализация </a:t>
          </a:r>
        </a:p>
        <a:p>
          <a:pPr algn="ctr" rtl="0"/>
          <a:r>
            <a:rPr lang="ru-RU" sz="1800" b="1" dirty="0">
              <a:solidFill>
                <a:srgbClr val="002060"/>
              </a:solidFill>
              <a:latin typeface="Monotype Corsiva" panose="03010101010201010101" pitchFamily="66" charset="0"/>
            </a:rPr>
            <a:t>демографической и молодежной политики в Большеболдинском муниципальном округе»</a:t>
          </a:r>
        </a:p>
      </dgm:t>
    </dgm:pt>
    <dgm:pt modelId="{C749E0BC-366A-444E-8C11-BBC9AB5F9007}" type="parTrans" cxnId="{0F429B4C-5D7D-4661-B450-7487D7DF8979}">
      <dgm:prSet/>
      <dgm:spPr/>
      <dgm:t>
        <a:bodyPr/>
        <a:lstStyle/>
        <a:p>
          <a:endParaRPr lang="ru-RU"/>
        </a:p>
      </dgm:t>
    </dgm:pt>
    <dgm:pt modelId="{8128FBEB-1438-4204-9F98-610A5216EB95}" type="sibTrans" cxnId="{0F429B4C-5D7D-4661-B450-7487D7DF8979}">
      <dgm:prSet/>
      <dgm:spPr/>
      <dgm:t>
        <a:bodyPr/>
        <a:lstStyle/>
        <a:p>
          <a:endParaRPr lang="ru-RU"/>
        </a:p>
      </dgm:t>
    </dgm:pt>
    <dgm:pt modelId="{3261237A-C538-40F4-8151-E7DB5812A4E5}" type="pres">
      <dgm:prSet presAssocID="{E5037234-CD6F-42DA-9178-404307601FE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C14B8F-8217-46AB-8F55-1602CC15FB75}" type="pres">
      <dgm:prSet presAssocID="{3BEE000A-AF35-457E-8309-B8EC6EA16ABD}" presName="parentText" presStyleLbl="node1" presStyleIdx="0" presStyleCnt="1" custScaleY="73686" custLinFactNeighborX="-348" custLinFactNeighborY="-560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12BC419-D5CA-440C-9944-E4C7C7279FAD}" type="presOf" srcId="{3BEE000A-AF35-457E-8309-B8EC6EA16ABD}" destId="{CAC14B8F-8217-46AB-8F55-1602CC15FB75}" srcOrd="0" destOrd="0" presId="urn:microsoft.com/office/officeart/2005/8/layout/vList2#38"/>
    <dgm:cxn modelId="{0F429B4C-5D7D-4661-B450-7487D7DF8979}" srcId="{E5037234-CD6F-42DA-9178-404307601FEC}" destId="{3BEE000A-AF35-457E-8309-B8EC6EA16ABD}" srcOrd="0" destOrd="0" parTransId="{C749E0BC-366A-444E-8C11-BBC9AB5F9007}" sibTransId="{8128FBEB-1438-4204-9F98-610A5216EB95}"/>
    <dgm:cxn modelId="{BA5BDC4E-E83C-403E-9609-959AFBD398FD}" type="presOf" srcId="{E5037234-CD6F-42DA-9178-404307601FEC}" destId="{3261237A-C538-40F4-8151-E7DB5812A4E5}" srcOrd="0" destOrd="0" presId="urn:microsoft.com/office/officeart/2005/8/layout/vList2#38"/>
    <dgm:cxn modelId="{5CC04827-4B3E-4A81-8DDA-D8A986ABE4C0}" type="presParOf" srcId="{3261237A-C538-40F4-8151-E7DB5812A4E5}" destId="{CAC14B8F-8217-46AB-8F55-1602CC15FB75}" srcOrd="0" destOrd="0" presId="urn:microsoft.com/office/officeart/2005/8/layout/vList2#38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73CE40F-FCAC-4B31-8391-EF925E4D59BE}" type="doc">
      <dgm:prSet loTypeId="urn:microsoft.com/office/officeart/2005/8/layout/vList2#13" loCatId="list" qsTypeId="urn:microsoft.com/office/officeart/2005/8/quickstyle/simple3#5" qsCatId="simple" csTypeId="urn:microsoft.com/office/officeart/2005/8/colors/accent1_2#13" csCatId="accent1" phldr="1"/>
      <dgm:spPr/>
      <dgm:t>
        <a:bodyPr/>
        <a:lstStyle/>
        <a:p>
          <a:endParaRPr lang="ru-RU"/>
        </a:p>
      </dgm:t>
    </dgm:pt>
    <dgm:pt modelId="{E9C5E2A7-B249-4E66-BAF5-4562F4B40EAE}">
      <dgm:prSet phldr="0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 vert="horz" wrap="square"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 населения </a:t>
          </a:r>
        </a:p>
        <a:p>
          <a:pPr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2026 год – 25,9 млн.руб., 2027 – 22,6 млн.руб., 2028год – 22,6 млн.руб.</a:t>
          </a:r>
          <a:endParaRPr sz="500" dirty="0"/>
        </a:p>
      </dgm:t>
    </dgm:pt>
    <dgm:pt modelId="{3DBB6B16-E02C-4C58-AF77-929EB57D25C6}" type="parTrans" cxnId="{055D5A6A-2C23-48FB-ACF8-8419D8DCD59B}">
      <dgm:prSet/>
      <dgm:spPr/>
      <dgm:t>
        <a:bodyPr/>
        <a:lstStyle/>
        <a:p>
          <a:endParaRPr lang="ru-RU"/>
        </a:p>
      </dgm:t>
    </dgm:pt>
    <dgm:pt modelId="{4BF1E47C-3B5A-48B5-ACED-77B08AD09ECC}" type="sibTrans" cxnId="{055D5A6A-2C23-48FB-ACF8-8419D8DCD59B}">
      <dgm:prSet/>
      <dgm:spPr/>
      <dgm:t>
        <a:bodyPr/>
        <a:lstStyle/>
        <a:p>
          <a:endParaRPr lang="ru-RU"/>
        </a:p>
      </dgm:t>
    </dgm:pt>
    <dgm:pt modelId="{CFD5E579-DE57-4077-8840-3E7AAAD8CB24}" type="pres">
      <dgm:prSet presAssocID="{F73CE40F-FCAC-4B31-8391-EF925E4D59B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A1E1405-E624-41DE-9407-0ED30167C62C}" type="pres">
      <dgm:prSet presAssocID="{E9C5E2A7-B249-4E66-BAF5-4562F4B40EAE}" presName="parentText" presStyleLbl="node1" presStyleIdx="0" presStyleCnt="1" custScaleY="487525" custLinFactNeighborX="133" custLinFactNeighborY="327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31E499-2069-476A-B33A-F0D10116CB20}" type="presOf" srcId="{E9C5E2A7-B249-4E66-BAF5-4562F4B40EAE}" destId="{9A1E1405-E624-41DE-9407-0ED30167C62C}" srcOrd="0" destOrd="0" presId="urn:microsoft.com/office/officeart/2005/8/layout/vList2#13"/>
    <dgm:cxn modelId="{E3B5AC01-E026-4FA3-B039-330A698A2D25}" type="presOf" srcId="{F73CE40F-FCAC-4B31-8391-EF925E4D59BE}" destId="{CFD5E579-DE57-4077-8840-3E7AAAD8CB24}" srcOrd="0" destOrd="0" presId="urn:microsoft.com/office/officeart/2005/8/layout/vList2#13"/>
    <dgm:cxn modelId="{055D5A6A-2C23-48FB-ACF8-8419D8DCD59B}" srcId="{F73CE40F-FCAC-4B31-8391-EF925E4D59BE}" destId="{E9C5E2A7-B249-4E66-BAF5-4562F4B40EAE}" srcOrd="0" destOrd="0" parTransId="{3DBB6B16-E02C-4C58-AF77-929EB57D25C6}" sibTransId="{4BF1E47C-3B5A-48B5-ACED-77B08AD09ECC}"/>
    <dgm:cxn modelId="{BCA95FCE-AE24-4283-BCF6-06CD66D0B6B2}" type="presParOf" srcId="{CFD5E579-DE57-4077-8840-3E7AAAD8CB24}" destId="{9A1E1405-E624-41DE-9407-0ED30167C62C}" srcOrd="0" destOrd="0" presId="urn:microsoft.com/office/officeart/2005/8/layout/vList2#1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913F0E2E-1D2A-4315-B318-F32B92A30BB3}" type="doc">
      <dgm:prSet loTypeId="urn:microsoft.com/office/officeart/2005/8/layout/vList2#39" loCatId="list" qsTypeId="urn:microsoft.com/office/officeart/2005/8/quickstyle/simple1#36" qsCatId="simple" csTypeId="urn:microsoft.com/office/officeart/2005/8/colors/accent1_2#25" csCatId="accent1" phldr="1"/>
      <dgm:spPr/>
      <dgm:t>
        <a:bodyPr/>
        <a:lstStyle/>
        <a:p>
          <a:endParaRPr lang="ru-RU"/>
        </a:p>
      </dgm:t>
    </dgm:pt>
    <dgm:pt modelId="{1CA6EDBD-D1BE-46F0-A4F3-7B5628FDDA05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ru-RU" sz="2800" b="1" dirty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rPr>
            <a:t>Как формируются и используются средства дорожного фонда Большеболдинского муниципального округа</a:t>
          </a:r>
        </a:p>
      </dgm:t>
    </dgm:pt>
    <dgm:pt modelId="{6AD6472B-9EC7-4D95-8AB1-1CDF2C31C71B}" type="parTrans" cxnId="{71693E1A-7D60-4CDD-BD28-D4F1235ED3A8}">
      <dgm:prSet/>
      <dgm:spPr/>
      <dgm:t>
        <a:bodyPr/>
        <a:lstStyle/>
        <a:p>
          <a:endParaRPr lang="ru-RU"/>
        </a:p>
      </dgm:t>
    </dgm:pt>
    <dgm:pt modelId="{0BDE7BED-5208-48E6-90FA-B28514B94E96}" type="sibTrans" cxnId="{71693E1A-7D60-4CDD-BD28-D4F1235ED3A8}">
      <dgm:prSet/>
      <dgm:spPr/>
      <dgm:t>
        <a:bodyPr/>
        <a:lstStyle/>
        <a:p>
          <a:endParaRPr lang="ru-RU"/>
        </a:p>
      </dgm:t>
    </dgm:pt>
    <dgm:pt modelId="{16D9BF30-2A08-4E2D-AACF-3A6B49BD0B3F}" type="pres">
      <dgm:prSet presAssocID="{913F0E2E-1D2A-4315-B318-F32B92A30BB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AA09FC-3CC6-4AE0-91CA-1FDA6E87AC1C}" type="pres">
      <dgm:prSet presAssocID="{1CA6EDBD-D1BE-46F0-A4F3-7B5628FDDA0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693E1A-7D60-4CDD-BD28-D4F1235ED3A8}" srcId="{913F0E2E-1D2A-4315-B318-F32B92A30BB3}" destId="{1CA6EDBD-D1BE-46F0-A4F3-7B5628FDDA05}" srcOrd="0" destOrd="0" parTransId="{6AD6472B-9EC7-4D95-8AB1-1CDF2C31C71B}" sibTransId="{0BDE7BED-5208-48E6-90FA-B28514B94E96}"/>
    <dgm:cxn modelId="{0B90E8AB-1D52-4950-A790-3340382B7AD9}" type="presOf" srcId="{1CA6EDBD-D1BE-46F0-A4F3-7B5628FDDA05}" destId="{2EAA09FC-3CC6-4AE0-91CA-1FDA6E87AC1C}" srcOrd="0" destOrd="0" presId="urn:microsoft.com/office/officeart/2005/8/layout/vList2#39"/>
    <dgm:cxn modelId="{B5D6ACE4-BF68-46BE-8C96-BC00F8968378}" type="presOf" srcId="{913F0E2E-1D2A-4315-B318-F32B92A30BB3}" destId="{16D9BF30-2A08-4E2D-AACF-3A6B49BD0B3F}" srcOrd="0" destOrd="0" presId="urn:microsoft.com/office/officeart/2005/8/layout/vList2#39"/>
    <dgm:cxn modelId="{65C79A2B-3450-4909-8148-5BA20FDDB93F}" type="presParOf" srcId="{16D9BF30-2A08-4E2D-AACF-3A6B49BD0B3F}" destId="{2EAA09FC-3CC6-4AE0-91CA-1FDA6E87AC1C}" srcOrd="0" destOrd="0" presId="urn:microsoft.com/office/officeart/2005/8/layout/vList2#3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EA4FA7F2-F8C6-4519-8F44-24F650523F8A}" type="doc">
      <dgm:prSet loTypeId="urn:microsoft.com/office/officeart/2005/8/layout/vList2#40" loCatId="list" qsTypeId="urn:microsoft.com/office/officeart/2005/8/quickstyle/simple1#37" qsCatId="simple" csTypeId="urn:microsoft.com/office/officeart/2005/8/colors/accent4_2#1" csCatId="accent4" phldr="1"/>
      <dgm:spPr/>
      <dgm:t>
        <a:bodyPr/>
        <a:lstStyle/>
        <a:p>
          <a:endParaRPr lang="ru-RU"/>
        </a:p>
      </dgm:t>
    </dgm:pt>
    <dgm:pt modelId="{F8A6D57A-90FC-4730-84EB-FA274A2EAE74}">
      <dgm:prSet custT="1"/>
      <dgm:spPr/>
      <dgm:t>
        <a:bodyPr/>
        <a:lstStyle/>
        <a:p>
          <a:pPr algn="ctr" rtl="0"/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Акцизы на нефтепродукты, </a:t>
          </a:r>
        </a:p>
        <a:p>
          <a:pPr algn="ctr" rtl="0"/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</a:p>
        <a:p>
          <a:pPr algn="l" rtl="0"/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025FA8-4033-4745-B0CA-2C2719D7D4D0}" type="parTrans" cxnId="{1231E7DB-9473-4C2F-A9D1-0B2BF377244B}">
      <dgm:prSet/>
      <dgm:spPr/>
      <dgm:t>
        <a:bodyPr/>
        <a:lstStyle/>
        <a:p>
          <a:endParaRPr lang="ru-RU"/>
        </a:p>
      </dgm:t>
    </dgm:pt>
    <dgm:pt modelId="{FDF9BE73-BC67-403F-BE55-E5E1BBABF45E}" type="sibTrans" cxnId="{1231E7DB-9473-4C2F-A9D1-0B2BF377244B}">
      <dgm:prSet/>
      <dgm:spPr/>
      <dgm:t>
        <a:bodyPr/>
        <a:lstStyle/>
        <a:p>
          <a:endParaRPr lang="ru-RU"/>
        </a:p>
      </dgm:t>
    </dgm:pt>
    <dgm:pt modelId="{ADB83085-1B7E-4931-9879-09AA5528ED02}" type="pres">
      <dgm:prSet presAssocID="{EA4FA7F2-F8C6-4519-8F44-24F650523F8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FD7A24E-F8C4-4162-AED9-1292484C95B4}" type="pres">
      <dgm:prSet presAssocID="{F8A6D57A-90FC-4730-84EB-FA274A2EAE74}" presName="parentText" presStyleLbl="node1" presStyleIdx="0" presStyleCnt="1" custScaleY="27754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60281D-4D81-42D6-BB83-E53B2C09B002}" type="presOf" srcId="{EA4FA7F2-F8C6-4519-8F44-24F650523F8A}" destId="{ADB83085-1B7E-4931-9879-09AA5528ED02}" srcOrd="0" destOrd="0" presId="urn:microsoft.com/office/officeart/2005/8/layout/vList2#40"/>
    <dgm:cxn modelId="{87079A0A-5F9E-4B1F-BC64-0B69C5669EF9}" type="presOf" srcId="{F8A6D57A-90FC-4730-84EB-FA274A2EAE74}" destId="{CFD7A24E-F8C4-4162-AED9-1292484C95B4}" srcOrd="0" destOrd="0" presId="urn:microsoft.com/office/officeart/2005/8/layout/vList2#40"/>
    <dgm:cxn modelId="{1231E7DB-9473-4C2F-A9D1-0B2BF377244B}" srcId="{EA4FA7F2-F8C6-4519-8F44-24F650523F8A}" destId="{F8A6D57A-90FC-4730-84EB-FA274A2EAE74}" srcOrd="0" destOrd="0" parTransId="{1D025FA8-4033-4745-B0CA-2C2719D7D4D0}" sibTransId="{FDF9BE73-BC67-403F-BE55-E5E1BBABF45E}"/>
    <dgm:cxn modelId="{9C720F7D-8B0D-4FEE-843D-DA95FA37301A}" type="presParOf" srcId="{ADB83085-1B7E-4931-9879-09AA5528ED02}" destId="{CFD7A24E-F8C4-4162-AED9-1292484C95B4}" srcOrd="0" destOrd="0" presId="urn:microsoft.com/office/officeart/2005/8/layout/vList2#40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EA4FA7F2-F8C6-4519-8F44-24F650523F8A}" type="doc">
      <dgm:prSet loTypeId="urn:microsoft.com/office/officeart/2005/8/layout/vList2#41" loCatId="list" qsTypeId="urn:microsoft.com/office/officeart/2005/8/quickstyle/simple1#38" qsCatId="simple" csTypeId="urn:microsoft.com/office/officeart/2005/8/colors/accent4_2#2" csCatId="accent4" phldr="1"/>
      <dgm:spPr/>
      <dgm:t>
        <a:bodyPr/>
        <a:lstStyle/>
        <a:p>
          <a:endParaRPr lang="ru-RU"/>
        </a:p>
      </dgm:t>
    </dgm:pt>
    <dgm:pt modelId="{F8A6D57A-90FC-4730-84EB-FA274A2EAE74}">
      <dgm:prSet custT="1"/>
      <dgm:spPr/>
      <dgm:t>
        <a:bodyPr/>
        <a:lstStyle/>
        <a:p>
          <a:pPr algn="ctr" rtl="0"/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Содержание и ремонт автомобильных дорог</a:t>
          </a:r>
        </a:p>
        <a:p>
          <a:pPr algn="l" rtl="0"/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025FA8-4033-4745-B0CA-2C2719D7D4D0}" type="parTrans" cxnId="{1231E7DB-9473-4C2F-A9D1-0B2BF377244B}">
      <dgm:prSet/>
      <dgm:spPr/>
      <dgm:t>
        <a:bodyPr/>
        <a:lstStyle/>
        <a:p>
          <a:endParaRPr lang="ru-RU"/>
        </a:p>
      </dgm:t>
    </dgm:pt>
    <dgm:pt modelId="{FDF9BE73-BC67-403F-BE55-E5E1BBABF45E}" type="sibTrans" cxnId="{1231E7DB-9473-4C2F-A9D1-0B2BF377244B}">
      <dgm:prSet/>
      <dgm:spPr/>
      <dgm:t>
        <a:bodyPr/>
        <a:lstStyle/>
        <a:p>
          <a:endParaRPr lang="ru-RU"/>
        </a:p>
      </dgm:t>
    </dgm:pt>
    <dgm:pt modelId="{ADB83085-1B7E-4931-9879-09AA5528ED02}" type="pres">
      <dgm:prSet presAssocID="{EA4FA7F2-F8C6-4519-8F44-24F650523F8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FD7A24E-F8C4-4162-AED9-1292484C95B4}" type="pres">
      <dgm:prSet presAssocID="{F8A6D57A-90FC-4730-84EB-FA274A2EAE74}" presName="parentText" presStyleLbl="node1" presStyleIdx="0" presStyleCnt="1" custScaleY="366759" custLinFactX="35259" custLinFactNeighborX="100000" custLinFactNeighborY="-519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475990-C2F4-477F-A2F2-E061F1742627}" type="presOf" srcId="{EA4FA7F2-F8C6-4519-8F44-24F650523F8A}" destId="{ADB83085-1B7E-4931-9879-09AA5528ED02}" srcOrd="0" destOrd="0" presId="urn:microsoft.com/office/officeart/2005/8/layout/vList2#41"/>
    <dgm:cxn modelId="{8F666DC9-84A2-45DE-B6FF-239F1D7670B0}" type="presOf" srcId="{F8A6D57A-90FC-4730-84EB-FA274A2EAE74}" destId="{CFD7A24E-F8C4-4162-AED9-1292484C95B4}" srcOrd="0" destOrd="0" presId="urn:microsoft.com/office/officeart/2005/8/layout/vList2#41"/>
    <dgm:cxn modelId="{1231E7DB-9473-4C2F-A9D1-0B2BF377244B}" srcId="{EA4FA7F2-F8C6-4519-8F44-24F650523F8A}" destId="{F8A6D57A-90FC-4730-84EB-FA274A2EAE74}" srcOrd="0" destOrd="0" parTransId="{1D025FA8-4033-4745-B0CA-2C2719D7D4D0}" sibTransId="{FDF9BE73-BC67-403F-BE55-E5E1BBABF45E}"/>
    <dgm:cxn modelId="{893C67AB-4CD7-4465-A7A6-826B5F453598}" type="presParOf" srcId="{ADB83085-1B7E-4931-9879-09AA5528ED02}" destId="{CFD7A24E-F8C4-4162-AED9-1292484C95B4}" srcOrd="0" destOrd="0" presId="urn:microsoft.com/office/officeart/2005/8/layout/vList2#4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302FDED4-B473-4497-9F4F-A10B2B3D06AF}" type="doc">
      <dgm:prSet loTypeId="urn:microsoft.com/office/officeart/2005/8/layout/vList2#42" loCatId="list" qsTypeId="urn:microsoft.com/office/officeart/2005/8/quickstyle/simple1#39" qsCatId="simple" csTypeId="urn:microsoft.com/office/officeart/2005/8/colors/accent1_2#26" csCatId="accent1" phldr="1"/>
      <dgm:spPr/>
      <dgm:t>
        <a:bodyPr/>
        <a:lstStyle/>
        <a:p>
          <a:endParaRPr lang="ru-RU"/>
        </a:p>
      </dgm:t>
    </dgm:pt>
    <dgm:pt modelId="{BFBF8530-B876-4EA8-8753-E341D790299B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ru-RU" sz="2500" b="1" dirty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rPr>
            <a:t>Сведения о предельном объеме и</a:t>
          </a:r>
        </a:p>
        <a:p>
          <a:pPr algn="ctr" rtl="0"/>
          <a:r>
            <a:rPr lang="ru-RU" sz="2500" b="1" dirty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rPr>
            <a:t> верхнем пределе муниципального долга</a:t>
          </a:r>
        </a:p>
      </dgm:t>
    </dgm:pt>
    <dgm:pt modelId="{4056ECCB-2E55-42CF-A216-9F5C96ECDE48}" type="parTrans" cxnId="{DB8ADBBE-5DAD-4189-A1A7-0E8B4B17425D}">
      <dgm:prSet/>
      <dgm:spPr/>
      <dgm:t>
        <a:bodyPr/>
        <a:lstStyle/>
        <a:p>
          <a:endParaRPr lang="ru-RU"/>
        </a:p>
      </dgm:t>
    </dgm:pt>
    <dgm:pt modelId="{88F00DFA-A3E6-4CC2-AD36-2BEEF3490A79}" type="sibTrans" cxnId="{DB8ADBBE-5DAD-4189-A1A7-0E8B4B17425D}">
      <dgm:prSet/>
      <dgm:spPr/>
      <dgm:t>
        <a:bodyPr/>
        <a:lstStyle/>
        <a:p>
          <a:endParaRPr lang="ru-RU"/>
        </a:p>
      </dgm:t>
    </dgm:pt>
    <dgm:pt modelId="{B3266DEE-6A4B-4AF5-9D4B-1CDD5A01D09E}" type="pres">
      <dgm:prSet presAssocID="{302FDED4-B473-4497-9F4F-A10B2B3D06A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9930CE-D79E-49C8-93BD-EAFFA898583E}" type="pres">
      <dgm:prSet presAssocID="{BFBF8530-B876-4EA8-8753-E341D790299B}" presName="parentText" presStyleLbl="node1" presStyleIdx="0" presStyleCnt="1" custLinFactNeighborX="-1216" custLinFactNeighborY="138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B8ADBBE-5DAD-4189-A1A7-0E8B4B17425D}" srcId="{302FDED4-B473-4497-9F4F-A10B2B3D06AF}" destId="{BFBF8530-B876-4EA8-8753-E341D790299B}" srcOrd="0" destOrd="0" parTransId="{4056ECCB-2E55-42CF-A216-9F5C96ECDE48}" sibTransId="{88F00DFA-A3E6-4CC2-AD36-2BEEF3490A79}"/>
    <dgm:cxn modelId="{101C07DA-524A-40E5-AEB1-DA7277D37227}" type="presOf" srcId="{302FDED4-B473-4497-9F4F-A10B2B3D06AF}" destId="{B3266DEE-6A4B-4AF5-9D4B-1CDD5A01D09E}" srcOrd="0" destOrd="0" presId="urn:microsoft.com/office/officeart/2005/8/layout/vList2#42"/>
    <dgm:cxn modelId="{7FF5ED32-CD1F-4699-860D-AB7E410D0A95}" type="presOf" srcId="{BFBF8530-B876-4EA8-8753-E341D790299B}" destId="{6A9930CE-D79E-49C8-93BD-EAFFA898583E}" srcOrd="0" destOrd="0" presId="urn:microsoft.com/office/officeart/2005/8/layout/vList2#42"/>
    <dgm:cxn modelId="{876E5970-A11B-4228-B22D-E7B86B27BB27}" type="presParOf" srcId="{B3266DEE-6A4B-4AF5-9D4B-1CDD5A01D09E}" destId="{6A9930CE-D79E-49C8-93BD-EAFFA898583E}" srcOrd="0" destOrd="0" presId="urn:microsoft.com/office/officeart/2005/8/layout/vList2#4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4A88E60-D325-4510-895C-BC8079F76A22}" type="doc">
      <dgm:prSet loTypeId="urn:microsoft.com/office/officeart/2005/8/layout/vList2#14" loCatId="list" qsTypeId="urn:microsoft.com/office/officeart/2005/8/quickstyle/simple1#10" qsCatId="simple" csTypeId="urn:microsoft.com/office/officeart/2005/8/colors/accent3_2#1" csCatId="accent3" phldr="1"/>
      <dgm:spPr/>
      <dgm:t>
        <a:bodyPr/>
        <a:lstStyle/>
        <a:p>
          <a:endParaRPr lang="ru-RU"/>
        </a:p>
      </dgm:t>
    </dgm:pt>
    <dgm:pt modelId="{CF9F2D19-C163-4640-B3A2-76FE0F950B85}">
      <dgm:prSet phldr="0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accent6">
            <a:lumMod val="40000"/>
            <a:lumOff val="60000"/>
          </a:schemeClr>
        </a:solidFill>
      </dgm:spPr>
      <dgm:t>
        <a:bodyPr vert="horz" wrap="square"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Региональный проект</a:t>
          </a:r>
        </a:p>
        <a:p>
          <a:pPr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«Современный облик сельских территорий»</a:t>
          </a:r>
        </a:p>
        <a:p>
          <a:pPr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2026 год – 732,3 </a:t>
          </a:r>
          <a:r>
            <a:rPr lang="ru-RU" sz="1800" b="1" cap="none" spc="0" dirty="0" err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., 2027 – 963,1 </a:t>
          </a:r>
          <a:r>
            <a:rPr lang="ru-RU" sz="1800" b="1" cap="none" spc="0" dirty="0" err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., 2028 – 0,0 </a:t>
          </a:r>
          <a:r>
            <a:rPr lang="ru-RU" sz="1800" b="1" cap="none" spc="0" dirty="0" err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sz="6300" dirty="0"/>
        </a:p>
      </dgm:t>
    </dgm:pt>
    <dgm:pt modelId="{E3A8F0B2-147A-47FC-82E9-6435FE143377}" type="parTrans" cxnId="{5E87456E-2C92-4F05-9D91-70FC53455178}">
      <dgm:prSet/>
      <dgm:spPr/>
      <dgm:t>
        <a:bodyPr/>
        <a:lstStyle/>
        <a:p>
          <a:endParaRPr lang="ru-RU"/>
        </a:p>
      </dgm:t>
    </dgm:pt>
    <dgm:pt modelId="{A6F9A33D-6078-4261-A70D-E2B494CB114B}" type="sibTrans" cxnId="{5E87456E-2C92-4F05-9D91-70FC53455178}">
      <dgm:prSet/>
      <dgm:spPr/>
      <dgm:t>
        <a:bodyPr/>
        <a:lstStyle/>
        <a:p>
          <a:endParaRPr lang="ru-RU"/>
        </a:p>
      </dgm:t>
    </dgm:pt>
    <dgm:pt modelId="{1EF9B0DC-4B01-4FAB-8092-CA149431E5A1}" type="pres">
      <dgm:prSet presAssocID="{74A88E60-D325-4510-895C-BC8079F76A2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AAF09AB-DC87-4A11-9E44-2D65A2A1CD82}" type="pres">
      <dgm:prSet presAssocID="{CF9F2D19-C163-4640-B3A2-76FE0F950B85}" presName="parentText" presStyleLbl="node1" presStyleIdx="0" presStyleCnt="1" custScaleY="292446" custLinFactNeighborY="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87456E-2C92-4F05-9D91-70FC53455178}" srcId="{74A88E60-D325-4510-895C-BC8079F76A22}" destId="{CF9F2D19-C163-4640-B3A2-76FE0F950B85}" srcOrd="0" destOrd="0" parTransId="{E3A8F0B2-147A-47FC-82E9-6435FE143377}" sibTransId="{A6F9A33D-6078-4261-A70D-E2B494CB114B}"/>
    <dgm:cxn modelId="{88F0FBDA-D1B4-4B13-8CB1-693849A87999}" type="presOf" srcId="{74A88E60-D325-4510-895C-BC8079F76A22}" destId="{1EF9B0DC-4B01-4FAB-8092-CA149431E5A1}" srcOrd="0" destOrd="0" presId="urn:microsoft.com/office/officeart/2005/8/layout/vList2#14"/>
    <dgm:cxn modelId="{C2C4C06C-BBA4-4AFA-9A42-1E854A6E3D47}" type="presOf" srcId="{CF9F2D19-C163-4640-B3A2-76FE0F950B85}" destId="{BAAF09AB-DC87-4A11-9E44-2D65A2A1CD82}" srcOrd="0" destOrd="0" presId="urn:microsoft.com/office/officeart/2005/8/layout/vList2#14"/>
    <dgm:cxn modelId="{41C3DA66-FBE0-4CD7-87CB-F96A812C9A25}" type="presParOf" srcId="{1EF9B0DC-4B01-4FAB-8092-CA149431E5A1}" destId="{BAAF09AB-DC87-4A11-9E44-2D65A2A1CD82}" srcOrd="0" destOrd="0" presId="urn:microsoft.com/office/officeart/2005/8/layout/vList2#1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A988BB9-7DC8-4094-AA8B-51BB958D5152}" type="doc">
      <dgm:prSet loTypeId="urn:microsoft.com/office/officeart/2005/8/layout/vList2#15" loCatId="list" qsTypeId="urn:microsoft.com/office/officeart/2005/8/quickstyle/simple1#11" qsCatId="simple" csTypeId="urn:microsoft.com/office/officeart/2005/8/colors/accent2_2#1" csCatId="accent2" phldr="1"/>
      <dgm:spPr/>
      <dgm:t>
        <a:bodyPr/>
        <a:lstStyle/>
        <a:p>
          <a:endParaRPr lang="ru-RU"/>
        </a:p>
      </dgm:t>
    </dgm:pt>
    <dgm:pt modelId="{DC4D2F74-2B41-4274-A36C-2240A51B5334}">
      <dgm:prSet phldr="0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 vert="horz" wrap="square"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 выплату заработной платы работникам </a:t>
          </a:r>
        </a:p>
        <a:p>
          <a:pPr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2026 год- 621,8 млн. руб., 2027 год – 611,6 млн.руб., 2028 год – 621,8 </a:t>
          </a:r>
          <a:r>
            <a:rPr lang="ru-RU" sz="1800" b="1" cap="none" spc="0" dirty="0" err="1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FB04CC8F-0863-4CAA-9334-69DEDCCA3F64}" type="parTrans" cxnId="{2254B3FC-08B9-4E34-9B25-CD01D7284DCB}">
      <dgm:prSet/>
      <dgm:spPr/>
      <dgm:t>
        <a:bodyPr/>
        <a:lstStyle/>
        <a:p>
          <a:endParaRPr lang="ru-RU"/>
        </a:p>
      </dgm:t>
    </dgm:pt>
    <dgm:pt modelId="{EA260419-5EE0-445D-9CF8-A82B36BBF4BF}" type="sibTrans" cxnId="{2254B3FC-08B9-4E34-9B25-CD01D7284DCB}">
      <dgm:prSet/>
      <dgm:spPr/>
      <dgm:t>
        <a:bodyPr/>
        <a:lstStyle/>
        <a:p>
          <a:endParaRPr lang="ru-RU"/>
        </a:p>
      </dgm:t>
    </dgm:pt>
    <dgm:pt modelId="{B7762E81-4F65-494F-A057-6878293289E8}" type="pres">
      <dgm:prSet presAssocID="{2A988BB9-7DC8-4094-AA8B-51BB958D515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03FF65-78D6-4A7D-8B8C-FB8145395C03}" type="pres">
      <dgm:prSet presAssocID="{DC4D2F74-2B41-4274-A36C-2240A51B5334}" presName="parentText" presStyleLbl="node1" presStyleIdx="0" presStyleCnt="1" custScaleY="1356847" custLinFactNeighborY="-9767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54B3FC-08B9-4E34-9B25-CD01D7284DCB}" srcId="{2A988BB9-7DC8-4094-AA8B-51BB958D5152}" destId="{DC4D2F74-2B41-4274-A36C-2240A51B5334}" srcOrd="0" destOrd="0" parTransId="{FB04CC8F-0863-4CAA-9334-69DEDCCA3F64}" sibTransId="{EA260419-5EE0-445D-9CF8-A82B36BBF4BF}"/>
    <dgm:cxn modelId="{309E2640-58F1-4BC7-9FCA-8A491D769C8D}" type="presOf" srcId="{DC4D2F74-2B41-4274-A36C-2240A51B5334}" destId="{2803FF65-78D6-4A7D-8B8C-FB8145395C03}" srcOrd="0" destOrd="0" presId="urn:microsoft.com/office/officeart/2005/8/layout/vList2#15"/>
    <dgm:cxn modelId="{3B03EDE8-D180-4C98-912F-0EBA3EC0CDC4}" type="presOf" srcId="{2A988BB9-7DC8-4094-AA8B-51BB958D5152}" destId="{B7762E81-4F65-494F-A057-6878293289E8}" srcOrd="0" destOrd="0" presId="urn:microsoft.com/office/officeart/2005/8/layout/vList2#15"/>
    <dgm:cxn modelId="{1EEDD2F6-8212-49CC-BFE9-475438766C27}" type="presParOf" srcId="{B7762E81-4F65-494F-A057-6878293289E8}" destId="{2803FF65-78D6-4A7D-8B8C-FB8145395C03}" srcOrd="0" destOrd="0" presId="urn:microsoft.com/office/officeart/2005/8/layout/vList2#15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E8E1665-BD17-4EC1-A1E3-194B4DAC6EE4}" type="doc">
      <dgm:prSet loTypeId="urn:microsoft.com/office/officeart/2005/8/layout/vList2#1" loCatId="list" qsTypeId="urn:microsoft.com/office/officeart/2005/8/quickstyle/simple1#1" qsCatId="simple" csTypeId="urn:microsoft.com/office/officeart/2005/8/colors/accent2_1#1" csCatId="accent2" phldr="1"/>
      <dgm:spPr/>
      <dgm:t>
        <a:bodyPr/>
        <a:lstStyle/>
        <a:p>
          <a:endParaRPr lang="ru-RU"/>
        </a:p>
      </dgm:t>
    </dgm:pt>
    <dgm:pt modelId="{9EF60BF3-E6DE-474B-A89C-AA82322F2228}" type="pres">
      <dgm:prSet presAssocID="{0E8E1665-BD17-4EC1-A1E3-194B4DAC6EE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DB75251E-2598-4522-A016-E85E004B9A9B}" type="presOf" srcId="{0E8E1665-BD17-4EC1-A1E3-194B4DAC6EE4}" destId="{9EF60BF3-E6DE-474B-A89C-AA82322F2228}" srcOrd="0" destOrd="0" presId="urn:microsoft.com/office/officeart/2005/8/layout/v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E8E1665-BD17-4EC1-A1E3-194B4DAC6EE4}" type="doc">
      <dgm:prSet loTypeId="urn:microsoft.com/office/officeart/2005/8/layout/vList2#2" loCatId="list" qsTypeId="urn:microsoft.com/office/officeart/2005/8/quickstyle/simple1#2" qsCatId="simple" csTypeId="urn:microsoft.com/office/officeart/2005/8/colors/accent2_1#2" csCatId="accent2" phldr="1"/>
      <dgm:spPr/>
      <dgm:t>
        <a:bodyPr/>
        <a:lstStyle/>
        <a:p>
          <a:endParaRPr lang="ru-RU"/>
        </a:p>
      </dgm:t>
    </dgm:pt>
    <dgm:pt modelId="{9EF60BF3-E6DE-474B-A89C-AA82322F2228}" type="pres">
      <dgm:prSet presAssocID="{0E8E1665-BD17-4EC1-A1E3-194B4DAC6EE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4BC2B28C-1168-42F8-9AB7-A7D7A36644B7}" type="presOf" srcId="{0E8E1665-BD17-4EC1-A1E3-194B4DAC6EE4}" destId="{9EF60BF3-E6DE-474B-A89C-AA82322F2228}" srcOrd="0" destOrd="0" presId="urn:microsoft.com/office/officeart/2005/8/layout/vList2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45E55AE-B89D-4DE1-8EF5-9265F27F5D73}" type="doc">
      <dgm:prSet loTypeId="urn:microsoft.com/office/officeart/2005/8/layout/hierarchy1#1" loCatId="hierarchy" qsTypeId="urn:microsoft.com/office/officeart/2005/8/quickstyle/simple1#12" qsCatId="simple" csTypeId="urn:microsoft.com/office/officeart/2005/8/colors/accent1_2#14" csCatId="accent1" phldr="1"/>
      <dgm:spPr/>
      <dgm:t>
        <a:bodyPr/>
        <a:lstStyle/>
        <a:p>
          <a:endParaRPr lang="ru-RU"/>
        </a:p>
      </dgm:t>
    </dgm:pt>
    <dgm:pt modelId="{50AE15EA-68E1-40AC-957B-B4424C2AE2DC}">
      <dgm:prSet phldrT="[Текст]" phldr="0" custT="1"/>
      <dgm:spPr/>
      <dgm:t>
        <a:bodyPr vert="horz" wrap="square"/>
        <a:lstStyle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baseline="0" dirty="0">
              <a:solidFill>
                <a:srgbClr val="7030A0"/>
              </a:solidFill>
              <a:latin typeface="Monotype Corsiva" panose="03010101010201010101" pitchFamily="66" charset="0"/>
            </a:rPr>
            <a:t>                             на 20</a:t>
          </a:r>
          <a:r>
            <a:rPr lang="en-US" sz="2000" b="1" i="0" baseline="0" dirty="0">
              <a:solidFill>
                <a:srgbClr val="7030A0"/>
              </a:solidFill>
              <a:latin typeface="Monotype Corsiva" panose="03010101010201010101" pitchFamily="66" charset="0"/>
            </a:rPr>
            <a:t>2</a:t>
          </a:r>
          <a:r>
            <a:rPr lang="ru-RU" altLang="en-US" sz="2000" b="1" i="0" baseline="0" dirty="0">
              <a:solidFill>
                <a:srgbClr val="7030A0"/>
              </a:solidFill>
              <a:latin typeface="Monotype Corsiva" panose="03010101010201010101" pitchFamily="66" charset="0"/>
            </a:rPr>
            <a:t>6</a:t>
          </a:r>
          <a:r>
            <a:rPr lang="ru-RU" sz="2000" b="1" i="0" baseline="0" dirty="0">
              <a:solidFill>
                <a:srgbClr val="7030A0"/>
              </a:solidFill>
              <a:latin typeface="Monotype Corsiva" panose="03010101010201010101" pitchFamily="66" charset="0"/>
            </a:rPr>
            <a:t> год</a:t>
          </a:r>
          <a:r>
            <a:rPr lang="en-US" sz="2000" b="1" i="0" baseline="0" dirty="0">
              <a:solidFill>
                <a:srgbClr val="7030A0"/>
              </a:solidFill>
              <a:latin typeface="Monotype Corsiva" panose="03010101010201010101" pitchFamily="66" charset="0"/>
            </a:rPr>
            <a:t>:</a:t>
          </a:r>
          <a:r>
            <a:rPr lang="ru-RU" sz="2000" b="1" i="0" baseline="0" dirty="0">
              <a:solidFill>
                <a:srgbClr val="7030A0"/>
              </a:solidFill>
              <a:latin typeface="Monotype Corsiva" panose="03010101010201010101" pitchFamily="66" charset="0"/>
            </a:rPr>
            <a:t> 1705,8 млн. рублей</a:t>
          </a:r>
        </a:p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baseline="0" dirty="0">
              <a:solidFill>
                <a:srgbClr val="7030A0"/>
              </a:solidFill>
              <a:latin typeface="Monotype Corsiva" panose="03010101010201010101" pitchFamily="66" charset="0"/>
            </a:rPr>
            <a:t>Всего расходы     </a:t>
          </a:r>
          <a:r>
            <a:rPr lang="ru-RU" sz="2000" b="1" i="0" baseline="0" dirty="0">
              <a:solidFill>
                <a:srgbClr val="7030A0"/>
              </a:solidFill>
              <a:latin typeface="Monotype Corsiva" panose="03010101010201010101" pitchFamily="66" charset="0"/>
            </a:rPr>
            <a:t>на 2027год: 1799,6млн.рублей</a:t>
          </a:r>
        </a:p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baseline="0" dirty="0">
              <a:latin typeface="Monotype Corsiva" panose="03010101010201010101" pitchFamily="66" charset="0"/>
            </a:rPr>
            <a:t>                            </a:t>
          </a:r>
          <a:r>
            <a:rPr lang="ru-RU" sz="2000" b="1" i="0" baseline="0" dirty="0">
              <a:solidFill>
                <a:srgbClr val="7030A0"/>
              </a:solidFill>
              <a:latin typeface="Monotype Corsiva" panose="03010101010201010101" pitchFamily="66" charset="0"/>
            </a:rPr>
            <a:t>на 2028 год: 866,5 млн.рублей</a:t>
          </a:r>
        </a:p>
      </dgm:t>
    </dgm:pt>
    <dgm:pt modelId="{37AAD285-E8EF-44D1-AA72-8A39A26A7DB1}" type="parTrans" cxnId="{69ABD678-9DC3-4E1D-B376-E66E41F44127}">
      <dgm:prSet/>
      <dgm:spPr/>
      <dgm:t>
        <a:bodyPr/>
        <a:lstStyle/>
        <a:p>
          <a:endParaRPr lang="ru-RU"/>
        </a:p>
      </dgm:t>
    </dgm:pt>
    <dgm:pt modelId="{A95A4DD9-7C70-44BC-A4F7-6BD16516E00B}" type="sibTrans" cxnId="{69ABD678-9DC3-4E1D-B376-E66E41F44127}">
      <dgm:prSet/>
      <dgm:spPr/>
      <dgm:t>
        <a:bodyPr/>
        <a:lstStyle/>
        <a:p>
          <a:endParaRPr lang="ru-RU"/>
        </a:p>
      </dgm:t>
    </dgm:pt>
    <dgm:pt modelId="{CACAEBCD-413C-4420-9AC0-69853E328E2D}">
      <dgm:prSet phldrT="[Текст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baseline="0" dirty="0">
              <a:solidFill>
                <a:srgbClr val="7030A0"/>
              </a:solidFill>
              <a:latin typeface="Monotype Corsiva" panose="03010101010201010101" pitchFamily="66" charset="0"/>
            </a:rPr>
            <a:t>Программные расходы по  16 муниципальным программам</a:t>
          </a:r>
        </a:p>
      </dgm:t>
    </dgm:pt>
    <dgm:pt modelId="{A55CFE04-825D-489E-B788-3F2AFF2732BC}" type="parTrans" cxnId="{7F98811A-50CF-4D3C-AB9A-FDDF9B5A4107}">
      <dgm:prSet/>
      <dgm:spPr/>
      <dgm:t>
        <a:bodyPr/>
        <a:lstStyle/>
        <a:p>
          <a:endParaRPr lang="ru-RU"/>
        </a:p>
      </dgm:t>
    </dgm:pt>
    <dgm:pt modelId="{C15FCD8E-910E-4BF8-ADA6-50FA545B5ACF}" type="sibTrans" cxnId="{7F98811A-50CF-4D3C-AB9A-FDDF9B5A4107}">
      <dgm:prSet/>
      <dgm:spPr/>
      <dgm:t>
        <a:bodyPr/>
        <a:lstStyle/>
        <a:p>
          <a:endParaRPr lang="ru-RU"/>
        </a:p>
      </dgm:t>
    </dgm:pt>
    <dgm:pt modelId="{FB9B4694-D3D4-4607-AF70-C354A65D03D5}">
      <dgm:prSet phldrT="[Текст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baseline="0" dirty="0">
              <a:solidFill>
                <a:srgbClr val="7030A0"/>
              </a:solidFill>
              <a:latin typeface="Monotype Corsiva" panose="03010101010201010101" pitchFamily="66" charset="0"/>
            </a:rPr>
            <a:t>2026-1579,3млн. рублей (92,6%)  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baseline="0" dirty="0">
              <a:solidFill>
                <a:srgbClr val="7030A0"/>
              </a:solidFill>
              <a:latin typeface="Monotype Corsiva" panose="03010101010201010101" pitchFamily="66" charset="0"/>
            </a:rPr>
            <a:t>2027-1705,6млн.рублей (94,8%)  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baseline="0" dirty="0">
              <a:solidFill>
                <a:srgbClr val="7030A0"/>
              </a:solidFill>
              <a:latin typeface="Monotype Corsiva" panose="03010101010201010101" pitchFamily="66" charset="0"/>
            </a:rPr>
            <a:t>2028-759,9млн.рублей (87,7%)</a:t>
          </a:r>
        </a:p>
      </dgm:t>
    </dgm:pt>
    <dgm:pt modelId="{3A400D1A-E88B-43AD-92A8-269A39E710EC}" type="parTrans" cxnId="{A11E4D1A-6424-4571-853C-FC3056D09872}">
      <dgm:prSet/>
      <dgm:spPr/>
      <dgm:t>
        <a:bodyPr/>
        <a:lstStyle/>
        <a:p>
          <a:endParaRPr lang="ru-RU"/>
        </a:p>
      </dgm:t>
    </dgm:pt>
    <dgm:pt modelId="{35B87AA9-38E9-4DFB-908C-71ACA6138C7E}" type="sibTrans" cxnId="{A11E4D1A-6424-4571-853C-FC3056D09872}">
      <dgm:prSet/>
      <dgm:spPr/>
      <dgm:t>
        <a:bodyPr/>
        <a:lstStyle/>
        <a:p>
          <a:endParaRPr lang="ru-RU"/>
        </a:p>
      </dgm:t>
    </dgm:pt>
    <dgm:pt modelId="{4F9C11D9-07D6-47F1-86B2-9CB000AE61D4}">
      <dgm:prSet phldrT="[Текст]" custT="1"/>
      <dgm:spPr/>
      <dgm:t>
        <a:bodyPr/>
        <a:lstStyle/>
        <a:p>
          <a:r>
            <a:rPr lang="ru-RU" sz="2000" b="1" i="1" baseline="0" dirty="0" err="1">
              <a:solidFill>
                <a:srgbClr val="7030A0"/>
              </a:solidFill>
              <a:latin typeface="Monotype Corsiva" panose="03010101010201010101" pitchFamily="66" charset="0"/>
            </a:rPr>
            <a:t>Непрограммные</a:t>
          </a:r>
          <a:r>
            <a:rPr lang="ru-RU" sz="2000" b="1" i="1" baseline="0" dirty="0">
              <a:solidFill>
                <a:srgbClr val="7030A0"/>
              </a:solidFill>
              <a:latin typeface="Monotype Corsiva" panose="03010101010201010101" pitchFamily="66" charset="0"/>
            </a:rPr>
            <a:t> расходы</a:t>
          </a:r>
        </a:p>
      </dgm:t>
    </dgm:pt>
    <dgm:pt modelId="{734D878C-805B-4528-AB19-A8A6CF3110FF}" type="parTrans" cxnId="{1C0674A1-40FD-45B2-81E2-D40E9989441B}">
      <dgm:prSet/>
      <dgm:spPr/>
      <dgm:t>
        <a:bodyPr/>
        <a:lstStyle/>
        <a:p>
          <a:endParaRPr lang="ru-RU"/>
        </a:p>
      </dgm:t>
    </dgm:pt>
    <dgm:pt modelId="{6A6D6449-AC08-48B1-A0AE-B0D8EC84EAC3}" type="sibTrans" cxnId="{1C0674A1-40FD-45B2-81E2-D40E9989441B}">
      <dgm:prSet/>
      <dgm:spPr/>
      <dgm:t>
        <a:bodyPr/>
        <a:lstStyle/>
        <a:p>
          <a:endParaRPr lang="ru-RU"/>
        </a:p>
      </dgm:t>
    </dgm:pt>
    <dgm:pt modelId="{5D333FCC-71C8-4EF6-ACC1-09D22283B232}">
      <dgm:prSet phldrT="[Текст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baseline="0" dirty="0">
              <a:solidFill>
                <a:srgbClr val="7030A0"/>
              </a:solidFill>
              <a:latin typeface="Monotype Corsiva" panose="03010101010201010101" pitchFamily="66" charset="0"/>
            </a:rPr>
            <a:t>2026-126,5млн. рублей (7,4%)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baseline="0" dirty="0">
              <a:solidFill>
                <a:srgbClr val="7030A0"/>
              </a:solidFill>
              <a:latin typeface="Monotype Corsiva" panose="03010101010201010101" pitchFamily="66" charset="0"/>
            </a:rPr>
            <a:t>2027-94,0 млн.рублей  (5,2%)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baseline="0" dirty="0">
              <a:solidFill>
                <a:srgbClr val="7030A0"/>
              </a:solidFill>
              <a:latin typeface="Monotype Corsiva" panose="03010101010201010101" pitchFamily="66" charset="0"/>
            </a:rPr>
            <a:t>2028-106,6 млн.рублей (12,3%)</a:t>
          </a:r>
        </a:p>
      </dgm:t>
    </dgm:pt>
    <dgm:pt modelId="{1F2DE530-3302-44E9-ACE8-87A2EA3CA690}" type="parTrans" cxnId="{EA4290F9-9802-46DB-87E4-C49BA55C88A5}">
      <dgm:prSet/>
      <dgm:spPr/>
      <dgm:t>
        <a:bodyPr/>
        <a:lstStyle/>
        <a:p>
          <a:endParaRPr lang="ru-RU"/>
        </a:p>
      </dgm:t>
    </dgm:pt>
    <dgm:pt modelId="{C2AC8CC4-E501-4F40-8E44-FBED3A94327E}" type="sibTrans" cxnId="{EA4290F9-9802-46DB-87E4-C49BA55C88A5}">
      <dgm:prSet/>
      <dgm:spPr/>
      <dgm:t>
        <a:bodyPr/>
        <a:lstStyle/>
        <a:p>
          <a:endParaRPr lang="ru-RU"/>
        </a:p>
      </dgm:t>
    </dgm:pt>
    <dgm:pt modelId="{B8C2849E-54EF-4C85-94A4-A262B24E3C37}" type="pres">
      <dgm:prSet presAssocID="{045E55AE-B89D-4DE1-8EF5-9265F27F5D7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E3CA465-3689-49EE-B489-DC9D313C79F6}" type="pres">
      <dgm:prSet presAssocID="{50AE15EA-68E1-40AC-957B-B4424C2AE2DC}" presName="hierRoot1" presStyleCnt="0"/>
      <dgm:spPr/>
    </dgm:pt>
    <dgm:pt modelId="{CC9F31EC-4658-47F2-A01E-9B98BCBA0FB2}" type="pres">
      <dgm:prSet presAssocID="{50AE15EA-68E1-40AC-957B-B4424C2AE2DC}" presName="composite" presStyleCnt="0"/>
      <dgm:spPr/>
    </dgm:pt>
    <dgm:pt modelId="{C7C7177F-E89F-46B4-A3EE-3C8088C3F3CF}" type="pres">
      <dgm:prSet presAssocID="{50AE15EA-68E1-40AC-957B-B4424C2AE2DC}" presName="background" presStyleLbl="node0" presStyleIdx="0" presStyleCnt="1"/>
      <dgm:spPr>
        <a:solidFill>
          <a:schemeClr val="accent1"/>
        </a:solidFill>
      </dgm:spPr>
    </dgm:pt>
    <dgm:pt modelId="{F55EC675-962E-4FCC-87F8-032730F8E1D0}" type="pres">
      <dgm:prSet presAssocID="{50AE15EA-68E1-40AC-957B-B4424C2AE2DC}" presName="text" presStyleLbl="fgAcc0" presStyleIdx="0" presStyleCnt="1" custScaleX="286562" custLinFactNeighborX="4627" custLinFactNeighborY="10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93EF023-315E-4060-BD16-CB647D5E7352}" type="pres">
      <dgm:prSet presAssocID="{50AE15EA-68E1-40AC-957B-B4424C2AE2DC}" presName="hierChild2" presStyleCnt="0"/>
      <dgm:spPr/>
    </dgm:pt>
    <dgm:pt modelId="{7DFD5DA3-F152-456C-BF0E-C962654947B4}" type="pres">
      <dgm:prSet presAssocID="{A55CFE04-825D-489E-B788-3F2AFF2732BC}" presName="Name10" presStyleLbl="parChTrans1D2" presStyleIdx="0" presStyleCnt="2"/>
      <dgm:spPr/>
      <dgm:t>
        <a:bodyPr/>
        <a:lstStyle/>
        <a:p>
          <a:endParaRPr lang="ru-RU"/>
        </a:p>
      </dgm:t>
    </dgm:pt>
    <dgm:pt modelId="{0D1E2114-79CB-4004-A293-F46D09F37972}" type="pres">
      <dgm:prSet presAssocID="{CACAEBCD-413C-4420-9AC0-69853E328E2D}" presName="hierRoot2" presStyleCnt="0"/>
      <dgm:spPr/>
    </dgm:pt>
    <dgm:pt modelId="{85C0EB0F-768B-4509-8ACB-95954BCA5ED8}" type="pres">
      <dgm:prSet presAssocID="{CACAEBCD-413C-4420-9AC0-69853E328E2D}" presName="composite2" presStyleCnt="0"/>
      <dgm:spPr/>
    </dgm:pt>
    <dgm:pt modelId="{C3F634F8-7148-4E34-B906-98CA0104C276}" type="pres">
      <dgm:prSet presAssocID="{CACAEBCD-413C-4420-9AC0-69853E328E2D}" presName="background2" presStyleLbl="node2" presStyleIdx="0" presStyleCnt="2"/>
      <dgm:spPr>
        <a:solidFill>
          <a:schemeClr val="accent1"/>
        </a:solidFill>
      </dgm:spPr>
    </dgm:pt>
    <dgm:pt modelId="{EA29EAB0-C09F-427F-9779-08DDA8F9C132}" type="pres">
      <dgm:prSet presAssocID="{CACAEBCD-413C-4420-9AC0-69853E328E2D}" presName="text2" presStyleLbl="fgAcc2" presStyleIdx="0" presStyleCnt="2" custScaleX="16623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B1E9EA7-58F1-4C91-B67F-80204B5B05AE}" type="pres">
      <dgm:prSet presAssocID="{CACAEBCD-413C-4420-9AC0-69853E328E2D}" presName="hierChild3" presStyleCnt="0"/>
      <dgm:spPr/>
    </dgm:pt>
    <dgm:pt modelId="{0E6614DE-FE83-4C00-8286-8CC5306B388A}" type="pres">
      <dgm:prSet presAssocID="{3A400D1A-E88B-43AD-92A8-269A39E710EC}" presName="Name17" presStyleLbl="parChTrans1D3" presStyleIdx="0" presStyleCnt="2"/>
      <dgm:spPr/>
      <dgm:t>
        <a:bodyPr/>
        <a:lstStyle/>
        <a:p>
          <a:endParaRPr lang="ru-RU"/>
        </a:p>
      </dgm:t>
    </dgm:pt>
    <dgm:pt modelId="{CDEEB394-BB72-4563-B46B-3929F2505D28}" type="pres">
      <dgm:prSet presAssocID="{FB9B4694-D3D4-4607-AF70-C354A65D03D5}" presName="hierRoot3" presStyleCnt="0"/>
      <dgm:spPr/>
    </dgm:pt>
    <dgm:pt modelId="{5E58111E-1824-4F58-9D61-34A4F899A2EE}" type="pres">
      <dgm:prSet presAssocID="{FB9B4694-D3D4-4607-AF70-C354A65D03D5}" presName="composite3" presStyleCnt="0"/>
      <dgm:spPr/>
    </dgm:pt>
    <dgm:pt modelId="{3A43FB28-65B8-4A70-AC09-D15E91EADEDD}" type="pres">
      <dgm:prSet presAssocID="{FB9B4694-D3D4-4607-AF70-C354A65D03D5}" presName="background3" presStyleLbl="node3" presStyleIdx="0" presStyleCnt="2"/>
      <dgm:spPr>
        <a:solidFill>
          <a:schemeClr val="accent1"/>
        </a:solidFill>
      </dgm:spPr>
    </dgm:pt>
    <dgm:pt modelId="{352420C8-F7AA-4911-81DC-5C39861D367F}" type="pres">
      <dgm:prSet presAssocID="{FB9B4694-D3D4-4607-AF70-C354A65D03D5}" presName="text3" presStyleLbl="fgAcc3" presStyleIdx="0" presStyleCnt="2" custScaleX="1941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0CB0B72-20C4-45C9-9BE2-B30F527A19D6}" type="pres">
      <dgm:prSet presAssocID="{FB9B4694-D3D4-4607-AF70-C354A65D03D5}" presName="hierChild4" presStyleCnt="0"/>
      <dgm:spPr/>
    </dgm:pt>
    <dgm:pt modelId="{D20D2123-3390-40E0-A8A4-6885D14B129A}" type="pres">
      <dgm:prSet presAssocID="{734D878C-805B-4528-AB19-A8A6CF3110FF}" presName="Name10" presStyleLbl="parChTrans1D2" presStyleIdx="1" presStyleCnt="2"/>
      <dgm:spPr/>
      <dgm:t>
        <a:bodyPr/>
        <a:lstStyle/>
        <a:p>
          <a:endParaRPr lang="ru-RU"/>
        </a:p>
      </dgm:t>
    </dgm:pt>
    <dgm:pt modelId="{51E78096-2F42-43A1-994F-6F795CCC1CD2}" type="pres">
      <dgm:prSet presAssocID="{4F9C11D9-07D6-47F1-86B2-9CB000AE61D4}" presName="hierRoot2" presStyleCnt="0"/>
      <dgm:spPr/>
    </dgm:pt>
    <dgm:pt modelId="{5A566B9E-02E4-4FAA-881E-CF25165AFB21}" type="pres">
      <dgm:prSet presAssocID="{4F9C11D9-07D6-47F1-86B2-9CB000AE61D4}" presName="composite2" presStyleCnt="0"/>
      <dgm:spPr/>
    </dgm:pt>
    <dgm:pt modelId="{E1F88D13-BCCC-466D-85BF-B75F1F20F8E1}" type="pres">
      <dgm:prSet presAssocID="{4F9C11D9-07D6-47F1-86B2-9CB000AE61D4}" presName="background2" presStyleLbl="node2" presStyleIdx="1" presStyleCnt="2"/>
      <dgm:spPr>
        <a:solidFill>
          <a:schemeClr val="accent1"/>
        </a:solidFill>
      </dgm:spPr>
    </dgm:pt>
    <dgm:pt modelId="{A2EC67D8-4E6A-4006-A593-B689C00C3250}" type="pres">
      <dgm:prSet presAssocID="{4F9C11D9-07D6-47F1-86B2-9CB000AE61D4}" presName="text2" presStyleLbl="fgAcc2" presStyleIdx="1" presStyleCnt="2" custScaleX="1931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4745047-8693-4E07-8C18-56A6C5F6A66B}" type="pres">
      <dgm:prSet presAssocID="{4F9C11D9-07D6-47F1-86B2-9CB000AE61D4}" presName="hierChild3" presStyleCnt="0"/>
      <dgm:spPr/>
    </dgm:pt>
    <dgm:pt modelId="{0524D028-FA96-47A1-925D-1FF866403624}" type="pres">
      <dgm:prSet presAssocID="{1F2DE530-3302-44E9-ACE8-87A2EA3CA690}" presName="Name17" presStyleLbl="parChTrans1D3" presStyleIdx="1" presStyleCnt="2"/>
      <dgm:spPr/>
      <dgm:t>
        <a:bodyPr/>
        <a:lstStyle/>
        <a:p>
          <a:endParaRPr lang="ru-RU"/>
        </a:p>
      </dgm:t>
    </dgm:pt>
    <dgm:pt modelId="{A8809FB4-B1AD-4068-B986-7F8B59A15FE9}" type="pres">
      <dgm:prSet presAssocID="{5D333FCC-71C8-4EF6-ACC1-09D22283B232}" presName="hierRoot3" presStyleCnt="0"/>
      <dgm:spPr/>
    </dgm:pt>
    <dgm:pt modelId="{EFEFE237-037B-44AD-8F56-2DFBDC887467}" type="pres">
      <dgm:prSet presAssocID="{5D333FCC-71C8-4EF6-ACC1-09D22283B232}" presName="composite3" presStyleCnt="0"/>
      <dgm:spPr/>
    </dgm:pt>
    <dgm:pt modelId="{4DEBCC53-0FCB-47A3-A3F3-DF8D0441D723}" type="pres">
      <dgm:prSet presAssocID="{5D333FCC-71C8-4EF6-ACC1-09D22283B232}" presName="background3" presStyleLbl="node3" presStyleIdx="1" presStyleCnt="2"/>
      <dgm:spPr>
        <a:solidFill>
          <a:schemeClr val="accent1"/>
        </a:solidFill>
      </dgm:spPr>
    </dgm:pt>
    <dgm:pt modelId="{1DBCF4FA-ABD4-4E26-9382-098C8D0E1FE6}" type="pres">
      <dgm:prSet presAssocID="{5D333FCC-71C8-4EF6-ACC1-09D22283B232}" presName="text3" presStyleLbl="fgAcc3" presStyleIdx="1" presStyleCnt="2" custScaleX="199971" custLinFactNeighborX="-2488" custLinFactNeighborY="-51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AE378A3-2EAA-4A99-8FED-502DD05DB1D9}" type="pres">
      <dgm:prSet presAssocID="{5D333FCC-71C8-4EF6-ACC1-09D22283B232}" presName="hierChild4" presStyleCnt="0"/>
      <dgm:spPr/>
    </dgm:pt>
  </dgm:ptLst>
  <dgm:cxnLst>
    <dgm:cxn modelId="{B40E0A62-B56A-4915-A89B-9AED9EED30C5}" type="presOf" srcId="{FB9B4694-D3D4-4607-AF70-C354A65D03D5}" destId="{352420C8-F7AA-4911-81DC-5C39861D367F}" srcOrd="0" destOrd="0" presId="urn:microsoft.com/office/officeart/2005/8/layout/hierarchy1#1"/>
    <dgm:cxn modelId="{679C96FC-3C4E-4701-89AA-C74E63D556E6}" type="presOf" srcId="{4F9C11D9-07D6-47F1-86B2-9CB000AE61D4}" destId="{A2EC67D8-4E6A-4006-A593-B689C00C3250}" srcOrd="0" destOrd="0" presId="urn:microsoft.com/office/officeart/2005/8/layout/hierarchy1#1"/>
    <dgm:cxn modelId="{69ABD678-9DC3-4E1D-B376-E66E41F44127}" srcId="{045E55AE-B89D-4DE1-8EF5-9265F27F5D73}" destId="{50AE15EA-68E1-40AC-957B-B4424C2AE2DC}" srcOrd="0" destOrd="0" parTransId="{37AAD285-E8EF-44D1-AA72-8A39A26A7DB1}" sibTransId="{A95A4DD9-7C70-44BC-A4F7-6BD16516E00B}"/>
    <dgm:cxn modelId="{0DDA8619-2270-463D-9570-D9E71D9EEE17}" type="presOf" srcId="{A55CFE04-825D-489E-B788-3F2AFF2732BC}" destId="{7DFD5DA3-F152-456C-BF0E-C962654947B4}" srcOrd="0" destOrd="0" presId="urn:microsoft.com/office/officeart/2005/8/layout/hierarchy1#1"/>
    <dgm:cxn modelId="{A12E74BA-BAF6-4288-881D-F13B7557AC58}" type="presOf" srcId="{1F2DE530-3302-44E9-ACE8-87A2EA3CA690}" destId="{0524D028-FA96-47A1-925D-1FF866403624}" srcOrd="0" destOrd="0" presId="urn:microsoft.com/office/officeart/2005/8/layout/hierarchy1#1"/>
    <dgm:cxn modelId="{53CDCA75-9F57-43FF-A16C-67ADC9FF2749}" type="presOf" srcId="{50AE15EA-68E1-40AC-957B-B4424C2AE2DC}" destId="{F55EC675-962E-4FCC-87F8-032730F8E1D0}" srcOrd="0" destOrd="0" presId="urn:microsoft.com/office/officeart/2005/8/layout/hierarchy1#1"/>
    <dgm:cxn modelId="{75BFB7D7-5247-4AB3-A91A-4B9390969222}" type="presOf" srcId="{CACAEBCD-413C-4420-9AC0-69853E328E2D}" destId="{EA29EAB0-C09F-427F-9779-08DDA8F9C132}" srcOrd="0" destOrd="0" presId="urn:microsoft.com/office/officeart/2005/8/layout/hierarchy1#1"/>
    <dgm:cxn modelId="{C610F38D-6799-4A1E-8BBA-BBA4E4574DBA}" type="presOf" srcId="{3A400D1A-E88B-43AD-92A8-269A39E710EC}" destId="{0E6614DE-FE83-4C00-8286-8CC5306B388A}" srcOrd="0" destOrd="0" presId="urn:microsoft.com/office/officeart/2005/8/layout/hierarchy1#1"/>
    <dgm:cxn modelId="{1C0674A1-40FD-45B2-81E2-D40E9989441B}" srcId="{50AE15EA-68E1-40AC-957B-B4424C2AE2DC}" destId="{4F9C11D9-07D6-47F1-86B2-9CB000AE61D4}" srcOrd="1" destOrd="0" parTransId="{734D878C-805B-4528-AB19-A8A6CF3110FF}" sibTransId="{6A6D6449-AC08-48B1-A0AE-B0D8EC84EAC3}"/>
    <dgm:cxn modelId="{7F98811A-50CF-4D3C-AB9A-FDDF9B5A4107}" srcId="{50AE15EA-68E1-40AC-957B-B4424C2AE2DC}" destId="{CACAEBCD-413C-4420-9AC0-69853E328E2D}" srcOrd="0" destOrd="0" parTransId="{A55CFE04-825D-489E-B788-3F2AFF2732BC}" sibTransId="{C15FCD8E-910E-4BF8-ADA6-50FA545B5ACF}"/>
    <dgm:cxn modelId="{EA4290F9-9802-46DB-87E4-C49BA55C88A5}" srcId="{4F9C11D9-07D6-47F1-86B2-9CB000AE61D4}" destId="{5D333FCC-71C8-4EF6-ACC1-09D22283B232}" srcOrd="0" destOrd="0" parTransId="{1F2DE530-3302-44E9-ACE8-87A2EA3CA690}" sibTransId="{C2AC8CC4-E501-4F40-8E44-FBED3A94327E}"/>
    <dgm:cxn modelId="{A11E4D1A-6424-4571-853C-FC3056D09872}" srcId="{CACAEBCD-413C-4420-9AC0-69853E328E2D}" destId="{FB9B4694-D3D4-4607-AF70-C354A65D03D5}" srcOrd="0" destOrd="0" parTransId="{3A400D1A-E88B-43AD-92A8-269A39E710EC}" sibTransId="{35B87AA9-38E9-4DFB-908C-71ACA6138C7E}"/>
    <dgm:cxn modelId="{435DF8D3-93F4-48A8-A301-258557E4BF66}" type="presOf" srcId="{5D333FCC-71C8-4EF6-ACC1-09D22283B232}" destId="{1DBCF4FA-ABD4-4E26-9382-098C8D0E1FE6}" srcOrd="0" destOrd="0" presId="urn:microsoft.com/office/officeart/2005/8/layout/hierarchy1#1"/>
    <dgm:cxn modelId="{A150E706-61BC-41BB-8055-32421A71EF28}" type="presOf" srcId="{734D878C-805B-4528-AB19-A8A6CF3110FF}" destId="{D20D2123-3390-40E0-A8A4-6885D14B129A}" srcOrd="0" destOrd="0" presId="urn:microsoft.com/office/officeart/2005/8/layout/hierarchy1#1"/>
    <dgm:cxn modelId="{156D6E27-1EF5-46D3-89E9-2CA76B9C08D8}" type="presOf" srcId="{045E55AE-B89D-4DE1-8EF5-9265F27F5D73}" destId="{B8C2849E-54EF-4C85-94A4-A262B24E3C37}" srcOrd="0" destOrd="0" presId="urn:microsoft.com/office/officeart/2005/8/layout/hierarchy1#1"/>
    <dgm:cxn modelId="{7C79C814-360B-4DC0-870E-B272A84BF964}" type="presParOf" srcId="{B8C2849E-54EF-4C85-94A4-A262B24E3C37}" destId="{AE3CA465-3689-49EE-B489-DC9D313C79F6}" srcOrd="0" destOrd="0" presId="urn:microsoft.com/office/officeart/2005/8/layout/hierarchy1#1"/>
    <dgm:cxn modelId="{776B719C-8824-48EE-A093-987AB488EA0E}" type="presParOf" srcId="{AE3CA465-3689-49EE-B489-DC9D313C79F6}" destId="{CC9F31EC-4658-47F2-A01E-9B98BCBA0FB2}" srcOrd="0" destOrd="0" presId="urn:microsoft.com/office/officeart/2005/8/layout/hierarchy1#1"/>
    <dgm:cxn modelId="{93AE4294-51FB-411D-B685-463A97542DA9}" type="presParOf" srcId="{CC9F31EC-4658-47F2-A01E-9B98BCBA0FB2}" destId="{C7C7177F-E89F-46B4-A3EE-3C8088C3F3CF}" srcOrd="0" destOrd="0" presId="urn:microsoft.com/office/officeart/2005/8/layout/hierarchy1#1"/>
    <dgm:cxn modelId="{1A0004AC-702F-44BD-AF72-068098D0171C}" type="presParOf" srcId="{CC9F31EC-4658-47F2-A01E-9B98BCBA0FB2}" destId="{F55EC675-962E-4FCC-87F8-032730F8E1D0}" srcOrd="1" destOrd="0" presId="urn:microsoft.com/office/officeart/2005/8/layout/hierarchy1#1"/>
    <dgm:cxn modelId="{2FB6EC02-F698-48D7-89C8-AA904457E15D}" type="presParOf" srcId="{AE3CA465-3689-49EE-B489-DC9D313C79F6}" destId="{093EF023-315E-4060-BD16-CB647D5E7352}" srcOrd="1" destOrd="0" presId="urn:microsoft.com/office/officeart/2005/8/layout/hierarchy1#1"/>
    <dgm:cxn modelId="{A4E76A5F-812B-4491-B314-6BF42BF3CE61}" type="presParOf" srcId="{093EF023-315E-4060-BD16-CB647D5E7352}" destId="{7DFD5DA3-F152-456C-BF0E-C962654947B4}" srcOrd="0" destOrd="0" presId="urn:microsoft.com/office/officeart/2005/8/layout/hierarchy1#1"/>
    <dgm:cxn modelId="{92527E95-D4C5-44AE-898A-9DBCC0E99776}" type="presParOf" srcId="{093EF023-315E-4060-BD16-CB647D5E7352}" destId="{0D1E2114-79CB-4004-A293-F46D09F37972}" srcOrd="1" destOrd="0" presId="urn:microsoft.com/office/officeart/2005/8/layout/hierarchy1#1"/>
    <dgm:cxn modelId="{073AF312-3CDE-459E-A003-08DDBAC298F3}" type="presParOf" srcId="{0D1E2114-79CB-4004-A293-F46D09F37972}" destId="{85C0EB0F-768B-4509-8ACB-95954BCA5ED8}" srcOrd="0" destOrd="0" presId="urn:microsoft.com/office/officeart/2005/8/layout/hierarchy1#1"/>
    <dgm:cxn modelId="{E7708259-E680-4B96-A23D-001028FE0BB0}" type="presParOf" srcId="{85C0EB0F-768B-4509-8ACB-95954BCA5ED8}" destId="{C3F634F8-7148-4E34-B906-98CA0104C276}" srcOrd="0" destOrd="0" presId="urn:microsoft.com/office/officeart/2005/8/layout/hierarchy1#1"/>
    <dgm:cxn modelId="{5709B7F5-D7B8-45A1-BDF6-D3E4AA4CCC1D}" type="presParOf" srcId="{85C0EB0F-768B-4509-8ACB-95954BCA5ED8}" destId="{EA29EAB0-C09F-427F-9779-08DDA8F9C132}" srcOrd="1" destOrd="0" presId="urn:microsoft.com/office/officeart/2005/8/layout/hierarchy1#1"/>
    <dgm:cxn modelId="{41F41A88-B442-4B53-AE3A-96164CFA0690}" type="presParOf" srcId="{0D1E2114-79CB-4004-A293-F46D09F37972}" destId="{3B1E9EA7-58F1-4C91-B67F-80204B5B05AE}" srcOrd="1" destOrd="0" presId="urn:microsoft.com/office/officeart/2005/8/layout/hierarchy1#1"/>
    <dgm:cxn modelId="{B07EA212-C628-45C2-9C7F-29BC25CCBFBE}" type="presParOf" srcId="{3B1E9EA7-58F1-4C91-B67F-80204B5B05AE}" destId="{0E6614DE-FE83-4C00-8286-8CC5306B388A}" srcOrd="0" destOrd="0" presId="urn:microsoft.com/office/officeart/2005/8/layout/hierarchy1#1"/>
    <dgm:cxn modelId="{C69F3207-BE41-4A39-961E-3D1B71B6AEEB}" type="presParOf" srcId="{3B1E9EA7-58F1-4C91-B67F-80204B5B05AE}" destId="{CDEEB394-BB72-4563-B46B-3929F2505D28}" srcOrd="1" destOrd="0" presId="urn:microsoft.com/office/officeart/2005/8/layout/hierarchy1#1"/>
    <dgm:cxn modelId="{C87BB2F4-6B5E-4BDA-A989-F9C5314D05FC}" type="presParOf" srcId="{CDEEB394-BB72-4563-B46B-3929F2505D28}" destId="{5E58111E-1824-4F58-9D61-34A4F899A2EE}" srcOrd="0" destOrd="0" presId="urn:microsoft.com/office/officeart/2005/8/layout/hierarchy1#1"/>
    <dgm:cxn modelId="{F33927E2-1082-4D42-8B4E-0661DAD57B75}" type="presParOf" srcId="{5E58111E-1824-4F58-9D61-34A4F899A2EE}" destId="{3A43FB28-65B8-4A70-AC09-D15E91EADEDD}" srcOrd="0" destOrd="0" presId="urn:microsoft.com/office/officeart/2005/8/layout/hierarchy1#1"/>
    <dgm:cxn modelId="{0AD4A6FE-4BDD-4E5A-9707-64981D72B76B}" type="presParOf" srcId="{5E58111E-1824-4F58-9D61-34A4F899A2EE}" destId="{352420C8-F7AA-4911-81DC-5C39861D367F}" srcOrd="1" destOrd="0" presId="urn:microsoft.com/office/officeart/2005/8/layout/hierarchy1#1"/>
    <dgm:cxn modelId="{DDBF4E1D-F46E-472C-A900-EC3A74B803AF}" type="presParOf" srcId="{CDEEB394-BB72-4563-B46B-3929F2505D28}" destId="{B0CB0B72-20C4-45C9-9BE2-B30F527A19D6}" srcOrd="1" destOrd="0" presId="urn:microsoft.com/office/officeart/2005/8/layout/hierarchy1#1"/>
    <dgm:cxn modelId="{3991E677-3D2C-4516-90B4-97EA4DCA268F}" type="presParOf" srcId="{093EF023-315E-4060-BD16-CB647D5E7352}" destId="{D20D2123-3390-40E0-A8A4-6885D14B129A}" srcOrd="2" destOrd="0" presId="urn:microsoft.com/office/officeart/2005/8/layout/hierarchy1#1"/>
    <dgm:cxn modelId="{911F75E7-7B18-4C62-937B-5A71CF019716}" type="presParOf" srcId="{093EF023-315E-4060-BD16-CB647D5E7352}" destId="{51E78096-2F42-43A1-994F-6F795CCC1CD2}" srcOrd="3" destOrd="0" presId="urn:microsoft.com/office/officeart/2005/8/layout/hierarchy1#1"/>
    <dgm:cxn modelId="{AC482AC9-7674-4B27-82C8-2A71AB0EE620}" type="presParOf" srcId="{51E78096-2F42-43A1-994F-6F795CCC1CD2}" destId="{5A566B9E-02E4-4FAA-881E-CF25165AFB21}" srcOrd="0" destOrd="0" presId="urn:microsoft.com/office/officeart/2005/8/layout/hierarchy1#1"/>
    <dgm:cxn modelId="{45907CC0-0C25-4628-9260-55D13A08BFA3}" type="presParOf" srcId="{5A566B9E-02E4-4FAA-881E-CF25165AFB21}" destId="{E1F88D13-BCCC-466D-85BF-B75F1F20F8E1}" srcOrd="0" destOrd="0" presId="urn:microsoft.com/office/officeart/2005/8/layout/hierarchy1#1"/>
    <dgm:cxn modelId="{1AB6B4F1-1D88-469F-92AB-A5F215411E34}" type="presParOf" srcId="{5A566B9E-02E4-4FAA-881E-CF25165AFB21}" destId="{A2EC67D8-4E6A-4006-A593-B689C00C3250}" srcOrd="1" destOrd="0" presId="urn:microsoft.com/office/officeart/2005/8/layout/hierarchy1#1"/>
    <dgm:cxn modelId="{436904DA-7319-4A0F-947A-424015174D1B}" type="presParOf" srcId="{51E78096-2F42-43A1-994F-6F795CCC1CD2}" destId="{E4745047-8693-4E07-8C18-56A6C5F6A66B}" srcOrd="1" destOrd="0" presId="urn:microsoft.com/office/officeart/2005/8/layout/hierarchy1#1"/>
    <dgm:cxn modelId="{E02FD522-1CF4-4EAE-9AC3-5130C2DABFE8}" type="presParOf" srcId="{E4745047-8693-4E07-8C18-56A6C5F6A66B}" destId="{0524D028-FA96-47A1-925D-1FF866403624}" srcOrd="0" destOrd="0" presId="urn:microsoft.com/office/officeart/2005/8/layout/hierarchy1#1"/>
    <dgm:cxn modelId="{5CC1F721-59C9-4289-84DC-078A37653ACF}" type="presParOf" srcId="{E4745047-8693-4E07-8C18-56A6C5F6A66B}" destId="{A8809FB4-B1AD-4068-B986-7F8B59A15FE9}" srcOrd="1" destOrd="0" presId="urn:microsoft.com/office/officeart/2005/8/layout/hierarchy1#1"/>
    <dgm:cxn modelId="{744981AE-083F-4D5B-95C6-CD1F0E523323}" type="presParOf" srcId="{A8809FB4-B1AD-4068-B986-7F8B59A15FE9}" destId="{EFEFE237-037B-44AD-8F56-2DFBDC887467}" srcOrd="0" destOrd="0" presId="urn:microsoft.com/office/officeart/2005/8/layout/hierarchy1#1"/>
    <dgm:cxn modelId="{27BDFCC3-94AD-452A-B10B-3649034D5B5A}" type="presParOf" srcId="{EFEFE237-037B-44AD-8F56-2DFBDC887467}" destId="{4DEBCC53-0FCB-47A3-A3F3-DF8D0441D723}" srcOrd="0" destOrd="0" presId="urn:microsoft.com/office/officeart/2005/8/layout/hierarchy1#1"/>
    <dgm:cxn modelId="{9282C834-1EDF-4E80-B72A-8A213C486A52}" type="presParOf" srcId="{EFEFE237-037B-44AD-8F56-2DFBDC887467}" destId="{1DBCF4FA-ABD4-4E26-9382-098C8D0E1FE6}" srcOrd="1" destOrd="0" presId="urn:microsoft.com/office/officeart/2005/8/layout/hierarchy1#1"/>
    <dgm:cxn modelId="{8458F46C-F837-4A64-A113-A2925065B3E6}" type="presParOf" srcId="{A8809FB4-B1AD-4068-B986-7F8B59A15FE9}" destId="{6AE378A3-2EAA-4A99-8FED-502DD05DB1D9}" srcOrd="1" destOrd="0" presId="urn:microsoft.com/office/officeart/2005/8/layout/hierarchy1#1"/>
  </dgm:cxnLst>
  <dgm:bg/>
  <dgm:whole>
    <a:ln w="19050">
      <a:solidFill>
        <a:srgbClr val="0070C0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4F2529-CDD8-40B7-B1EC-31964DDA73BE}">
      <dsp:nvSpPr>
        <dsp:cNvPr id="0" name=""/>
        <dsp:cNvSpPr/>
      </dsp:nvSpPr>
      <dsp:spPr bwMode="white">
        <a:xfrm>
          <a:off x="0" y="123466"/>
          <a:ext cx="8358246" cy="355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Май-июнь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363" y="140829"/>
        <a:ext cx="8323520" cy="320954"/>
      </dsp:txXfrm>
    </dsp:sp>
    <dsp:sp modelId="{0A1AE603-8111-4A6B-9451-74810F5FA82A}">
      <dsp:nvSpPr>
        <dsp:cNvPr id="0" name=""/>
        <dsp:cNvSpPr/>
      </dsp:nvSpPr>
      <dsp:spPr bwMode="white">
        <a:xfrm>
          <a:off x="0" y="479146"/>
          <a:ext cx="8358246" cy="31464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374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400" kern="1200" dirty="0">
              <a:latin typeface="+mn-lt"/>
              <a:cs typeface="Times New Roman" panose="02020603050405020304" pitchFamily="18" charset="0"/>
            </a:rPr>
            <a:t>Разработка основных показателей прогноза социально-экономического развития округа </a:t>
          </a:r>
        </a:p>
      </dsp:txBody>
      <dsp:txXfrm>
        <a:off x="0" y="479146"/>
        <a:ext cx="8358246" cy="314640"/>
      </dsp:txXfrm>
    </dsp:sp>
    <dsp:sp modelId="{A9E84053-5DB4-49DC-B419-CCE977D99657}">
      <dsp:nvSpPr>
        <dsp:cNvPr id="0" name=""/>
        <dsp:cNvSpPr/>
      </dsp:nvSpPr>
      <dsp:spPr bwMode="white">
        <a:xfrm>
          <a:off x="0" y="793786"/>
          <a:ext cx="8358246" cy="355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Июль-сентябрь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363" y="811149"/>
        <a:ext cx="8323520" cy="320954"/>
      </dsp:txXfrm>
    </dsp:sp>
    <dsp:sp modelId="{1B2CFB8D-6989-48B6-8F6F-66E7908E15D0}">
      <dsp:nvSpPr>
        <dsp:cNvPr id="0" name=""/>
        <dsp:cNvSpPr/>
      </dsp:nvSpPr>
      <dsp:spPr bwMode="white">
        <a:xfrm>
          <a:off x="0" y="1149466"/>
          <a:ext cx="8358246" cy="31464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374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400" kern="1200">
              <a:latin typeface="+mn-lt"/>
              <a:cs typeface="Times New Roman" panose="02020603050405020304" pitchFamily="18" charset="0"/>
            </a:rPr>
            <a:t>Определение основных направлений бюджетной и налоговой политики </a:t>
          </a:r>
          <a:endParaRPr lang="ru-RU" sz="1400" kern="1200" dirty="0">
            <a:latin typeface="+mn-lt"/>
            <a:cs typeface="Times New Roman" panose="02020603050405020304" pitchFamily="18" charset="0"/>
          </a:endParaRPr>
        </a:p>
      </dsp:txBody>
      <dsp:txXfrm>
        <a:off x="0" y="1149466"/>
        <a:ext cx="8358246" cy="314640"/>
      </dsp:txXfrm>
    </dsp:sp>
    <dsp:sp modelId="{78D72DEF-0E27-4109-86C5-EEE5BF82A3DD}">
      <dsp:nvSpPr>
        <dsp:cNvPr id="0" name=""/>
        <dsp:cNvSpPr/>
      </dsp:nvSpPr>
      <dsp:spPr bwMode="white">
        <a:xfrm>
          <a:off x="0" y="1464106"/>
          <a:ext cx="8358246" cy="355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Сентябрь- октябрь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363" y="1481469"/>
        <a:ext cx="8323520" cy="320954"/>
      </dsp:txXfrm>
    </dsp:sp>
    <dsp:sp modelId="{5C367BA0-8E58-45D3-9063-38E1CA498388}">
      <dsp:nvSpPr>
        <dsp:cNvPr id="0" name=""/>
        <dsp:cNvSpPr/>
      </dsp:nvSpPr>
      <dsp:spPr bwMode="white">
        <a:xfrm>
          <a:off x="0" y="1819786"/>
          <a:ext cx="8358246" cy="373635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374" tIns="15240" rIns="85344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200" kern="1200" dirty="0">
              <a:latin typeface="+mn-lt"/>
              <a:cs typeface="Times New Roman" panose="02020603050405020304" pitchFamily="18" charset="0"/>
            </a:rPr>
            <a:t>Работа структурных подразделений администрации округа по подготовке обоснований бюджетных ассигнований и бюджетных заявок</a:t>
          </a:r>
        </a:p>
      </dsp:txBody>
      <dsp:txXfrm>
        <a:off x="0" y="1819786"/>
        <a:ext cx="8358246" cy="373635"/>
      </dsp:txXfrm>
    </dsp:sp>
    <dsp:sp modelId="{8B293E5B-DB3F-474D-AB97-102139315115}">
      <dsp:nvSpPr>
        <dsp:cNvPr id="0" name=""/>
        <dsp:cNvSpPr/>
      </dsp:nvSpPr>
      <dsp:spPr bwMode="white">
        <a:xfrm>
          <a:off x="0" y="2193421"/>
          <a:ext cx="8358246" cy="355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Октябрь-ноябрь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363" y="2210784"/>
        <a:ext cx="8323520" cy="320954"/>
      </dsp:txXfrm>
    </dsp:sp>
    <dsp:sp modelId="{5F18D35E-00F4-4D5A-9CB8-437C2D62E340}">
      <dsp:nvSpPr>
        <dsp:cNvPr id="0" name=""/>
        <dsp:cNvSpPr/>
      </dsp:nvSpPr>
      <dsp:spPr bwMode="white">
        <a:xfrm>
          <a:off x="0" y="2549101"/>
          <a:ext cx="8358246" cy="31464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374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400" kern="1200" dirty="0">
              <a:latin typeface="+mn-lt"/>
              <a:cs typeface="Times New Roman" panose="02020603050405020304" pitchFamily="18" charset="0"/>
            </a:rPr>
            <a:t>Формирование проекта бюджета округа</a:t>
          </a:r>
        </a:p>
      </dsp:txBody>
      <dsp:txXfrm>
        <a:off x="0" y="2549101"/>
        <a:ext cx="8358246" cy="314640"/>
      </dsp:txXfrm>
    </dsp:sp>
    <dsp:sp modelId="{7EA56BBA-5714-4FB3-998C-A5B213143668}">
      <dsp:nvSpPr>
        <dsp:cNvPr id="0" name=""/>
        <dsp:cNvSpPr/>
      </dsp:nvSpPr>
      <dsp:spPr bwMode="white">
        <a:xfrm>
          <a:off x="0" y="2863741"/>
          <a:ext cx="8358246" cy="355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Первая декада ноября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363" y="2881104"/>
        <a:ext cx="8323520" cy="320954"/>
      </dsp:txXfrm>
    </dsp:sp>
    <dsp:sp modelId="{158E9871-5389-4981-99A8-ABF2F899742D}">
      <dsp:nvSpPr>
        <dsp:cNvPr id="0" name=""/>
        <dsp:cNvSpPr/>
      </dsp:nvSpPr>
      <dsp:spPr bwMode="white">
        <a:xfrm>
          <a:off x="0" y="3219421"/>
          <a:ext cx="8358246" cy="31464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374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400" kern="1200" dirty="0">
              <a:latin typeface="+mn-lt"/>
              <a:cs typeface="Times New Roman" panose="02020603050405020304" pitchFamily="18" charset="0"/>
            </a:rPr>
            <a:t>Рассмотрение проекта бюджета округа администрацией Большеболдинского муниципального округа</a:t>
          </a:r>
        </a:p>
      </dsp:txBody>
      <dsp:txXfrm>
        <a:off x="0" y="3219421"/>
        <a:ext cx="8358246" cy="314640"/>
      </dsp:txXfrm>
    </dsp:sp>
    <dsp:sp modelId="{F501C525-DB63-4D9C-B605-5F26F0B348B7}">
      <dsp:nvSpPr>
        <dsp:cNvPr id="0" name=""/>
        <dsp:cNvSpPr/>
      </dsp:nvSpPr>
      <dsp:spPr bwMode="white">
        <a:xfrm>
          <a:off x="0" y="3534061"/>
          <a:ext cx="8358246" cy="355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15 ноября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363" y="3551424"/>
        <a:ext cx="8323520" cy="320954"/>
      </dsp:txXfrm>
    </dsp:sp>
    <dsp:sp modelId="{61C2B97E-495E-41B4-A6DE-9AB8A79D15FD}">
      <dsp:nvSpPr>
        <dsp:cNvPr id="0" name=""/>
        <dsp:cNvSpPr/>
      </dsp:nvSpPr>
      <dsp:spPr bwMode="white">
        <a:xfrm>
          <a:off x="0" y="3889741"/>
          <a:ext cx="8358246" cy="31464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374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400" kern="1200" dirty="0">
              <a:latin typeface="+mn-lt"/>
              <a:cs typeface="Times New Roman" panose="02020603050405020304" pitchFamily="18" charset="0"/>
            </a:rPr>
            <a:t>Внесение проекта бюджета округа в Совет депутатов Большеболдинского муниципального округа</a:t>
          </a:r>
        </a:p>
      </dsp:txBody>
      <dsp:txXfrm>
        <a:off x="0" y="3889741"/>
        <a:ext cx="8358246" cy="314640"/>
      </dsp:txXfrm>
    </dsp:sp>
    <dsp:sp modelId="{A5DFDD7A-C409-4D77-BE94-91572EE022AD}">
      <dsp:nvSpPr>
        <dsp:cNvPr id="0" name=""/>
        <dsp:cNvSpPr/>
      </dsp:nvSpPr>
      <dsp:spPr bwMode="white">
        <a:xfrm>
          <a:off x="0" y="4204381"/>
          <a:ext cx="8358246" cy="355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Конец ноября – начало декабря</a:t>
          </a:r>
        </a:p>
      </dsp:txBody>
      <dsp:txXfrm>
        <a:off x="17363" y="4221744"/>
        <a:ext cx="8323520" cy="320954"/>
      </dsp:txXfrm>
    </dsp:sp>
    <dsp:sp modelId="{CA048635-FD88-4614-8CAE-2733ADACC05B}">
      <dsp:nvSpPr>
        <dsp:cNvPr id="0" name=""/>
        <dsp:cNvSpPr/>
      </dsp:nvSpPr>
      <dsp:spPr bwMode="white">
        <a:xfrm>
          <a:off x="0" y="4560061"/>
          <a:ext cx="8358246" cy="31464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374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400" kern="1200" dirty="0">
              <a:latin typeface="+mn-lt"/>
              <a:cs typeface="Times New Roman" panose="02020603050405020304" pitchFamily="18" charset="0"/>
            </a:rPr>
            <a:t>Проведение публичных слушаний по проекту бюджета</a:t>
          </a:r>
          <a:endParaRPr lang="ru-RU" sz="12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560061"/>
        <a:ext cx="8358246" cy="314640"/>
      </dsp:txXfrm>
    </dsp:sp>
    <dsp:sp modelId="{8BBD433C-7B0C-4006-B6A1-BE1102D8189B}">
      <dsp:nvSpPr>
        <dsp:cNvPr id="0" name=""/>
        <dsp:cNvSpPr/>
      </dsp:nvSpPr>
      <dsp:spPr bwMode="white">
        <a:xfrm>
          <a:off x="0" y="4874701"/>
          <a:ext cx="8358246" cy="355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Декабрь</a:t>
          </a:r>
        </a:p>
      </dsp:txBody>
      <dsp:txXfrm>
        <a:off x="17363" y="4892064"/>
        <a:ext cx="8323520" cy="320954"/>
      </dsp:txXfrm>
    </dsp:sp>
    <dsp:sp modelId="{36FE8E2E-160F-4599-B955-464F801A57DF}">
      <dsp:nvSpPr>
        <dsp:cNvPr id="0" name=""/>
        <dsp:cNvSpPr/>
      </dsp:nvSpPr>
      <dsp:spPr bwMode="white">
        <a:xfrm>
          <a:off x="0" y="5230381"/>
          <a:ext cx="8358246" cy="43262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374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400" kern="1200" dirty="0">
              <a:latin typeface="+mn-lt"/>
              <a:cs typeface="Times New Roman" panose="02020603050405020304" pitchFamily="18" charset="0"/>
            </a:rPr>
            <a:t>Принятие проекта бюджета на заседании Совета депутатов Большеболдинского муниципального округа</a:t>
          </a:r>
          <a:endParaRPr lang="ru-RU" sz="1400" kern="1200" dirty="0">
            <a:latin typeface="+mn-lt"/>
          </a:endParaRPr>
        </a:p>
      </dsp:txBody>
      <dsp:txXfrm>
        <a:off x="0" y="5230381"/>
        <a:ext cx="8358246" cy="43262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DA4C33-E25A-4F25-BB4C-C0EE3B98AD35}">
      <dsp:nvSpPr>
        <dsp:cNvPr id="0" name=""/>
        <dsp:cNvSpPr/>
      </dsp:nvSpPr>
      <dsp:spPr bwMode="white">
        <a:xfrm>
          <a:off x="0" y="0"/>
          <a:ext cx="8329642" cy="725080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rPr>
            <a:t>Муниципальная программа «Развитие образования Большеболдинского муниципального округа Нижегородской области» </a:t>
          </a:r>
        </a:p>
      </dsp:txBody>
      <dsp:txXfrm>
        <a:off x="35395" y="35395"/>
        <a:ext cx="8258852" cy="65429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C3672A-FC84-4E34-9AD1-72CF3AE009EC}">
      <dsp:nvSpPr>
        <dsp:cNvPr id="0" name=""/>
        <dsp:cNvSpPr/>
      </dsp:nvSpPr>
      <dsp:spPr>
        <a:xfrm rot="5400000">
          <a:off x="1411797" y="-462133"/>
          <a:ext cx="576853" cy="1600211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/>
            <a:t>437,5 млн.руб.</a:t>
          </a:r>
        </a:p>
      </dsp:txBody>
      <dsp:txXfrm rot="-5400000">
        <a:off x="900118" y="77706"/>
        <a:ext cx="1572051" cy="520533"/>
      </dsp:txXfrm>
    </dsp:sp>
    <dsp:sp modelId="{05CBE670-8B3F-433F-8EE4-D92BF1D30880}">
      <dsp:nvSpPr>
        <dsp:cNvPr id="0" name=""/>
        <dsp:cNvSpPr/>
      </dsp:nvSpPr>
      <dsp:spPr>
        <a:xfrm>
          <a:off x="0" y="65"/>
          <a:ext cx="900118" cy="67581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2026</a:t>
          </a:r>
        </a:p>
      </dsp:txBody>
      <dsp:txXfrm>
        <a:off x="32990" y="33055"/>
        <a:ext cx="834138" cy="609833"/>
      </dsp:txXfrm>
    </dsp:sp>
    <dsp:sp modelId="{3330C992-3717-4BAC-B007-9424F712EBC2}">
      <dsp:nvSpPr>
        <dsp:cNvPr id="0" name=""/>
        <dsp:cNvSpPr/>
      </dsp:nvSpPr>
      <dsp:spPr>
        <a:xfrm rot="5400000">
          <a:off x="1338192" y="283058"/>
          <a:ext cx="724063" cy="1600211"/>
        </a:xfrm>
        <a:prstGeom prst="round2SameRect">
          <a:avLst/>
        </a:prstGeom>
        <a:solidFill>
          <a:schemeClr val="accent3">
            <a:tint val="40000"/>
            <a:alpha val="90000"/>
            <a:hueOff val="5358427"/>
            <a:satOff val="-6896"/>
            <a:lumOff val="-537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5358427"/>
              <a:satOff val="-6896"/>
              <a:lumOff val="-5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/>
            <a:t>438,0 млн.руб.</a:t>
          </a:r>
        </a:p>
      </dsp:txBody>
      <dsp:txXfrm rot="-5400000">
        <a:off x="900118" y="756478"/>
        <a:ext cx="1564865" cy="653371"/>
      </dsp:txXfrm>
    </dsp:sp>
    <dsp:sp modelId="{0063002A-F460-4383-9E8C-1710AD418E4C}">
      <dsp:nvSpPr>
        <dsp:cNvPr id="0" name=""/>
        <dsp:cNvSpPr/>
      </dsp:nvSpPr>
      <dsp:spPr>
        <a:xfrm>
          <a:off x="0" y="754624"/>
          <a:ext cx="900118" cy="657078"/>
        </a:xfrm>
        <a:prstGeom prst="round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2027</a:t>
          </a:r>
        </a:p>
      </dsp:txBody>
      <dsp:txXfrm>
        <a:off x="32076" y="786700"/>
        <a:ext cx="835966" cy="592926"/>
      </dsp:txXfrm>
    </dsp:sp>
    <dsp:sp modelId="{7C945545-322F-4971-8181-EB72997D0401}">
      <dsp:nvSpPr>
        <dsp:cNvPr id="0" name=""/>
        <dsp:cNvSpPr/>
      </dsp:nvSpPr>
      <dsp:spPr>
        <a:xfrm rot="5400000">
          <a:off x="1338192" y="1052375"/>
          <a:ext cx="724063" cy="1600211"/>
        </a:xfrm>
        <a:prstGeom prst="round2SameRect">
          <a:avLst/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/>
            <a:t>451,4 млн.руб.</a:t>
          </a:r>
        </a:p>
      </dsp:txBody>
      <dsp:txXfrm rot="-5400000">
        <a:off x="900118" y="1525795"/>
        <a:ext cx="1564865" cy="653371"/>
      </dsp:txXfrm>
    </dsp:sp>
    <dsp:sp modelId="{FA72504D-8598-47BD-9BF6-5FCEA8186BE6}">
      <dsp:nvSpPr>
        <dsp:cNvPr id="0" name=""/>
        <dsp:cNvSpPr/>
      </dsp:nvSpPr>
      <dsp:spPr>
        <a:xfrm>
          <a:off x="0" y="1500197"/>
          <a:ext cx="900118" cy="704567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2028</a:t>
          </a:r>
        </a:p>
      </dsp:txBody>
      <dsp:txXfrm>
        <a:off x="34394" y="1534591"/>
        <a:ext cx="831330" cy="63577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DA4C33-E25A-4F25-BB4C-C0EE3B98AD35}">
      <dsp:nvSpPr>
        <dsp:cNvPr id="0" name=""/>
        <dsp:cNvSpPr/>
      </dsp:nvSpPr>
      <dsp:spPr bwMode="white">
        <a:xfrm>
          <a:off x="0" y="0"/>
          <a:ext cx="8329642" cy="725080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rPr>
            <a:t>Муниципальная программа «Развитие образования Большеболдинского муниципального округа Нижегородской области» </a:t>
          </a:r>
        </a:p>
      </dsp:txBody>
      <dsp:txXfrm>
        <a:off x="35395" y="35395"/>
        <a:ext cx="8258852" cy="65429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DA4C33-E25A-4F25-BB4C-C0EE3B98AD35}">
      <dsp:nvSpPr>
        <dsp:cNvPr id="0" name=""/>
        <dsp:cNvSpPr/>
      </dsp:nvSpPr>
      <dsp:spPr bwMode="white">
        <a:xfrm>
          <a:off x="0" y="0"/>
          <a:ext cx="8329642" cy="725080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rPr>
            <a:t>Муниципальная программа «Развитие образования Большеболдинского муниципального округа Нижегородской области» </a:t>
          </a:r>
        </a:p>
      </dsp:txBody>
      <dsp:txXfrm>
        <a:off x="35395" y="35395"/>
        <a:ext cx="8258852" cy="65429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DA4C33-E25A-4F25-BB4C-C0EE3B98AD35}">
      <dsp:nvSpPr>
        <dsp:cNvPr id="0" name=""/>
        <dsp:cNvSpPr/>
      </dsp:nvSpPr>
      <dsp:spPr bwMode="white">
        <a:xfrm>
          <a:off x="0" y="28"/>
          <a:ext cx="7500990" cy="500037"/>
        </a:xfrm>
        <a:prstGeom prst="roundRect">
          <a:avLst/>
        </a:prstGeom>
        <a:noFill/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>
            <a:solidFill>
              <a:srgbClr val="002060"/>
            </a:solidFill>
            <a:latin typeface="+mn-lt"/>
            <a:cs typeface="Times New Roman" panose="02020603050405020304" pitchFamily="18" charset="0"/>
          </a:endParaRP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Основные индикаторы достижения цели и показатели непосредственных результатов  муниципальной программы</a:t>
          </a:r>
        </a:p>
      </dsp:txBody>
      <dsp:txXfrm>
        <a:off x="24410" y="24438"/>
        <a:ext cx="7452170" cy="45121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DA4C33-E25A-4F25-BB4C-C0EE3B98AD35}">
      <dsp:nvSpPr>
        <dsp:cNvPr id="0" name=""/>
        <dsp:cNvSpPr/>
      </dsp:nvSpPr>
      <dsp:spPr bwMode="white">
        <a:xfrm>
          <a:off x="0" y="527"/>
          <a:ext cx="8329642" cy="724942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rPr>
            <a:t>Муниципальная программа «Развитие  культуры 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rPr>
            <a:t>Большеболдинского муниципального округа Нижегородской области» </a:t>
          </a:r>
        </a:p>
      </dsp:txBody>
      <dsp:txXfrm>
        <a:off x="35389" y="35916"/>
        <a:ext cx="8258864" cy="65416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BBD82F-3884-457E-88F4-6391641D4037}">
      <dsp:nvSpPr>
        <dsp:cNvPr id="0" name=""/>
        <dsp:cNvSpPr/>
      </dsp:nvSpPr>
      <dsp:spPr bwMode="white">
        <a:xfrm>
          <a:off x="227009" y="0"/>
          <a:ext cx="3916394" cy="1926918"/>
        </a:xfrm>
        <a:prstGeom prst="round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Всего расходы на культуру </a:t>
          </a:r>
        </a:p>
        <a:p>
          <a:pPr lvl="0" algn="ctr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 кинематографию </a:t>
          </a:r>
        </a:p>
        <a:p>
          <a:pPr lvl="0" algn="ctr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2026 году – 149,3 млн. рублей</a:t>
          </a:r>
        </a:p>
        <a:p>
          <a:pPr lvl="0" algn="ctr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2027 году – 132,9 млн. рублей</a:t>
          </a:r>
        </a:p>
        <a:p>
          <a:pPr lvl="0" algn="ctr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2028 году – 136,0 млн.рублей</a:t>
          </a:r>
        </a:p>
        <a:p>
          <a:pPr lvl="0" algn="l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1600" b="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1073" y="94064"/>
        <a:ext cx="3728266" cy="173879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DA4C33-E25A-4F25-BB4C-C0EE3B98AD35}">
      <dsp:nvSpPr>
        <dsp:cNvPr id="0" name=""/>
        <dsp:cNvSpPr/>
      </dsp:nvSpPr>
      <dsp:spPr bwMode="white">
        <a:xfrm>
          <a:off x="0" y="47"/>
          <a:ext cx="8329642" cy="725422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rPr>
            <a:t>Муниципальная программа «Развитие  физической культуры  и спорта в Большеболдинском муниципальном округе Нижегородской области» </a:t>
          </a:r>
        </a:p>
      </dsp:txBody>
      <dsp:txXfrm>
        <a:off x="35412" y="35459"/>
        <a:ext cx="8258818" cy="65459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DA4C33-E25A-4F25-BB4C-C0EE3B98AD35}">
      <dsp:nvSpPr>
        <dsp:cNvPr id="0" name=""/>
        <dsp:cNvSpPr/>
      </dsp:nvSpPr>
      <dsp:spPr bwMode="white">
        <a:xfrm>
          <a:off x="0" y="70"/>
          <a:ext cx="8543956" cy="725399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rPr>
            <a:t>Муниципальная программа «Энергосбережение и повышение энергетической эффективности  Большеболдинского муниципального округа Нижегородской области» </a:t>
          </a:r>
        </a:p>
      </dsp:txBody>
      <dsp:txXfrm>
        <a:off x="35411" y="35481"/>
        <a:ext cx="8473134" cy="654577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43A01D-B7A7-4D87-9B91-4941743D5C7C}">
      <dsp:nvSpPr>
        <dsp:cNvPr id="0" name=""/>
        <dsp:cNvSpPr/>
      </dsp:nvSpPr>
      <dsp:spPr bwMode="white">
        <a:xfrm>
          <a:off x="0" y="0"/>
          <a:ext cx="8229600" cy="711360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800" b="1" kern="1200" dirty="0">
            <a:solidFill>
              <a:srgbClr val="002060"/>
            </a:solidFill>
            <a:latin typeface="Monotype Corsiva" panose="03010101010201010101" pitchFamily="66" charset="0"/>
          </a:endParaRPr>
        </a:p>
      </dsp:txBody>
      <dsp:txXfrm>
        <a:off x="34726" y="34726"/>
        <a:ext cx="8160148" cy="6419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59676A-D7DF-4021-926C-E0DC45FFEA9B}">
      <dsp:nvSpPr>
        <dsp:cNvPr id="0" name=""/>
        <dsp:cNvSpPr/>
      </dsp:nvSpPr>
      <dsp:spPr bwMode="white">
        <a:xfrm>
          <a:off x="0" y="0"/>
          <a:ext cx="1998312" cy="85641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2026год</a:t>
          </a:r>
        </a:p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167,8 тыс. рублей </a:t>
          </a:r>
        </a:p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 1 жителя</a:t>
          </a:r>
          <a:endParaRPr lang="ru-RU" sz="1500" kern="1200" dirty="0"/>
        </a:p>
      </dsp:txBody>
      <dsp:txXfrm>
        <a:off x="41807" y="41807"/>
        <a:ext cx="1914698" cy="772804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917076-DFE2-40F5-B6CC-FFCAE6C4A55A}">
      <dsp:nvSpPr>
        <dsp:cNvPr id="0" name=""/>
        <dsp:cNvSpPr/>
      </dsp:nvSpPr>
      <dsp:spPr bwMode="white">
        <a:xfrm>
          <a:off x="0" y="0"/>
          <a:ext cx="8229600" cy="636480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kern="1200" dirty="0">
            <a:solidFill>
              <a:srgbClr val="002060"/>
            </a:solidFill>
            <a:latin typeface="Monotype Corsiva" panose="03010101010201010101" pitchFamily="66" charset="0"/>
          </a:endParaRPr>
        </a:p>
      </dsp:txBody>
      <dsp:txXfrm>
        <a:off x="31070" y="31070"/>
        <a:ext cx="8167460" cy="574340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917076-DFE2-40F5-B6CC-FFCAE6C4A55A}">
      <dsp:nvSpPr>
        <dsp:cNvPr id="0" name=""/>
        <dsp:cNvSpPr/>
      </dsp:nvSpPr>
      <dsp:spPr bwMode="white">
        <a:xfrm>
          <a:off x="0" y="0"/>
          <a:ext cx="8229600" cy="636480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kern="1200" dirty="0">
            <a:solidFill>
              <a:srgbClr val="002060"/>
            </a:solidFill>
            <a:latin typeface="Monotype Corsiva" panose="03010101010201010101" pitchFamily="66" charset="0"/>
          </a:endParaRPr>
        </a:p>
      </dsp:txBody>
      <dsp:txXfrm>
        <a:off x="31070" y="31070"/>
        <a:ext cx="8167460" cy="574340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2788CC-33BF-4A8D-9003-27A74D1CD8A4}">
      <dsp:nvSpPr>
        <dsp:cNvPr id="0" name=""/>
        <dsp:cNvSpPr/>
      </dsp:nvSpPr>
      <dsp:spPr bwMode="white">
        <a:xfrm>
          <a:off x="114267" y="0"/>
          <a:ext cx="8001064" cy="711950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kern="1200" dirty="0">
            <a:solidFill>
              <a:srgbClr val="C00000"/>
            </a:solidFill>
            <a:latin typeface="Monotype Corsiva" panose="03010101010201010101" pitchFamily="66" charset="0"/>
            <a:cs typeface="Times New Roman" panose="02020603050405020304" pitchFamily="18" charset="0"/>
          </a:endParaRPr>
        </a:p>
      </dsp:txBody>
      <dsp:txXfrm>
        <a:off x="149022" y="34755"/>
        <a:ext cx="7931554" cy="642440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C14B8F-8217-46AB-8F55-1602CC15FB75}">
      <dsp:nvSpPr>
        <dsp:cNvPr id="0" name=""/>
        <dsp:cNvSpPr/>
      </dsp:nvSpPr>
      <dsp:spPr bwMode="white">
        <a:xfrm>
          <a:off x="0" y="0"/>
          <a:ext cx="8229600" cy="717288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ctr" defTabSz="2311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200" b="1" kern="1200" dirty="0">
            <a:solidFill>
              <a:srgbClr val="002060"/>
            </a:solidFill>
            <a:latin typeface="Monotype Corsiva" panose="03010101010201010101" pitchFamily="66" charset="0"/>
          </a:endParaRPr>
        </a:p>
      </dsp:txBody>
      <dsp:txXfrm>
        <a:off x="35015" y="35015"/>
        <a:ext cx="8159570" cy="647258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59676A-D7DF-4021-926C-E0DC45FFEA9B}">
      <dsp:nvSpPr>
        <dsp:cNvPr id="0" name=""/>
        <dsp:cNvSpPr/>
      </dsp:nvSpPr>
      <dsp:spPr bwMode="white">
        <a:xfrm>
          <a:off x="0" y="837"/>
          <a:ext cx="1998312" cy="85641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2027год</a:t>
          </a:r>
        </a:p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178,2 тыс. рублей </a:t>
          </a:r>
        </a:p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 1 жителя</a:t>
          </a:r>
          <a:endParaRPr lang="ru-RU" sz="1500" kern="1200" dirty="0"/>
        </a:p>
      </dsp:txBody>
      <dsp:txXfrm>
        <a:off x="41807" y="42644"/>
        <a:ext cx="1914698" cy="772804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C14B8F-8217-46AB-8F55-1602CC15FB75}">
      <dsp:nvSpPr>
        <dsp:cNvPr id="0" name=""/>
        <dsp:cNvSpPr/>
      </dsp:nvSpPr>
      <dsp:spPr bwMode="white">
        <a:xfrm>
          <a:off x="0" y="0"/>
          <a:ext cx="8229600" cy="796519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Муниципальная программа «Повышение безопасности дорожного движения 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в Большеболдинском муниципальном округе Нижегородской области»</a:t>
          </a:r>
        </a:p>
      </dsp:txBody>
      <dsp:txXfrm>
        <a:off x="38883" y="38883"/>
        <a:ext cx="8151834" cy="718753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C14B8F-8217-46AB-8F55-1602CC15FB75}">
      <dsp:nvSpPr>
        <dsp:cNvPr id="0" name=""/>
        <dsp:cNvSpPr/>
      </dsp:nvSpPr>
      <dsp:spPr bwMode="white">
        <a:xfrm>
          <a:off x="0" y="576"/>
          <a:ext cx="8229600" cy="724893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Муниципальная программа «Развитие предпринимательства 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в Большеболдинском муниципальном округе Нижегородской области»</a:t>
          </a:r>
        </a:p>
      </dsp:txBody>
      <dsp:txXfrm>
        <a:off x="35386" y="35962"/>
        <a:ext cx="8158828" cy="654121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C14B8F-8217-46AB-8F55-1602CC15FB75}">
      <dsp:nvSpPr>
        <dsp:cNvPr id="0" name=""/>
        <dsp:cNvSpPr/>
      </dsp:nvSpPr>
      <dsp:spPr bwMode="white">
        <a:xfrm>
          <a:off x="0" y="0"/>
          <a:ext cx="8472518" cy="796119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Муниципальная программа «Профилактика преступлений и правонарушений на территории 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Большеболдинского муниципального округа Нижегородской области»</a:t>
          </a:r>
        </a:p>
      </dsp:txBody>
      <dsp:txXfrm>
        <a:off x="38863" y="38863"/>
        <a:ext cx="8394792" cy="718393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C14B8F-8217-46AB-8F55-1602CC15FB75}">
      <dsp:nvSpPr>
        <dsp:cNvPr id="0" name=""/>
        <dsp:cNvSpPr/>
      </dsp:nvSpPr>
      <dsp:spPr bwMode="white">
        <a:xfrm>
          <a:off x="0" y="0"/>
          <a:ext cx="8715436" cy="796119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Муниципальная программа «Управление муниципальным имуществом и земельными ресурсами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Большеболдинского муниципального округа Нижегородской области»</a:t>
          </a:r>
        </a:p>
      </dsp:txBody>
      <dsp:txXfrm>
        <a:off x="38863" y="38863"/>
        <a:ext cx="8637710" cy="718393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C14B8F-8217-46AB-8F55-1602CC15FB75}">
      <dsp:nvSpPr>
        <dsp:cNvPr id="0" name=""/>
        <dsp:cNvSpPr/>
      </dsp:nvSpPr>
      <dsp:spPr bwMode="white">
        <a:xfrm>
          <a:off x="0" y="0"/>
          <a:ext cx="8715436" cy="796119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Муниципальная программа «Управление муниципальным имуществом и земельными ресурсами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Большеболдинского муниципального округа Нижегородской области»</a:t>
          </a:r>
        </a:p>
      </dsp:txBody>
      <dsp:txXfrm>
        <a:off x="38863" y="38863"/>
        <a:ext cx="8637710" cy="718393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C14B8F-8217-46AB-8F55-1602CC15FB75}">
      <dsp:nvSpPr>
        <dsp:cNvPr id="0" name=""/>
        <dsp:cNvSpPr/>
      </dsp:nvSpPr>
      <dsp:spPr bwMode="white">
        <a:xfrm>
          <a:off x="0" y="0"/>
          <a:ext cx="8715436" cy="795614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Муниципальная программа «Информационное общество  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в Большеболдинском муниципальном округе Нижегородской области»</a:t>
          </a:r>
        </a:p>
      </dsp:txBody>
      <dsp:txXfrm>
        <a:off x="38839" y="38839"/>
        <a:ext cx="8637758" cy="717936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C14B8F-8217-46AB-8F55-1602CC15FB75}">
      <dsp:nvSpPr>
        <dsp:cNvPr id="0" name=""/>
        <dsp:cNvSpPr/>
      </dsp:nvSpPr>
      <dsp:spPr bwMode="white">
        <a:xfrm>
          <a:off x="0" y="0"/>
          <a:ext cx="8715436" cy="796245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Муниципальная программа «Обеспечение населения  Большеболдинского муниципального округа услугами в сфере жилищно-коммунального  хозяйства »</a:t>
          </a:r>
        </a:p>
      </dsp:txBody>
      <dsp:txXfrm>
        <a:off x="38869" y="38869"/>
        <a:ext cx="8637698" cy="718507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C14B8F-8217-46AB-8F55-1602CC15FB75}">
      <dsp:nvSpPr>
        <dsp:cNvPr id="0" name=""/>
        <dsp:cNvSpPr/>
      </dsp:nvSpPr>
      <dsp:spPr bwMode="white">
        <a:xfrm>
          <a:off x="0" y="0"/>
          <a:ext cx="8715436" cy="796245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Муниципальная программа «Обеспечение населения  Большеболдинского муниципального округа услугами в сфере жилищно-коммунального  хозяйства »</a:t>
          </a:r>
        </a:p>
      </dsp:txBody>
      <dsp:txXfrm>
        <a:off x="38869" y="38869"/>
        <a:ext cx="8637698" cy="718507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C14B8F-8217-46AB-8F55-1602CC15FB75}">
      <dsp:nvSpPr>
        <dsp:cNvPr id="0" name=""/>
        <dsp:cNvSpPr/>
      </dsp:nvSpPr>
      <dsp:spPr bwMode="white">
        <a:xfrm>
          <a:off x="0" y="0"/>
          <a:ext cx="8715436" cy="796519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Муниципальная программа «Патриотическое воспитание граждан, реализация 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демографической и молодежной политики в Большеболдинском муниципальном округе»</a:t>
          </a:r>
        </a:p>
      </dsp:txBody>
      <dsp:txXfrm>
        <a:off x="38883" y="38883"/>
        <a:ext cx="8637670" cy="718753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C14B8F-8217-46AB-8F55-1602CC15FB75}">
      <dsp:nvSpPr>
        <dsp:cNvPr id="0" name=""/>
        <dsp:cNvSpPr/>
      </dsp:nvSpPr>
      <dsp:spPr bwMode="white">
        <a:xfrm>
          <a:off x="0" y="0"/>
          <a:ext cx="8715436" cy="796519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Муниципальная программа «Патриотическое воспитание граждан, реализация 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демографической и молодежной политики в Большеболдинском муниципальном округе»</a:t>
          </a:r>
        </a:p>
      </dsp:txBody>
      <dsp:txXfrm>
        <a:off x="38883" y="38883"/>
        <a:ext cx="8637670" cy="71875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1E1405-E624-41DE-9407-0ED30167C62C}">
      <dsp:nvSpPr>
        <dsp:cNvPr id="0" name=""/>
        <dsp:cNvSpPr/>
      </dsp:nvSpPr>
      <dsp:spPr bwMode="white">
        <a:xfrm>
          <a:off x="0" y="1296"/>
          <a:ext cx="7960383" cy="1326391"/>
        </a:xfrm>
        <a:prstGeom prst="round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ctr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 населения </a:t>
          </a:r>
        </a:p>
        <a:p>
          <a:pPr lvl="0" algn="ctr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2026 год – 25,9 млн.руб., 2027 – 22,6 млн.руб., 2028год – 22,6 млн.руб.</a:t>
          </a:r>
          <a:endParaRPr sz="500" kern="1200" dirty="0"/>
        </a:p>
      </dsp:txBody>
      <dsp:txXfrm>
        <a:off x="64749" y="66045"/>
        <a:ext cx="7830885" cy="1196893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AA09FC-3CC6-4AE0-91CA-1FDA6E87AC1C}">
      <dsp:nvSpPr>
        <dsp:cNvPr id="0" name=""/>
        <dsp:cNvSpPr/>
      </dsp:nvSpPr>
      <dsp:spPr bwMode="white">
        <a:xfrm>
          <a:off x="0" y="539"/>
          <a:ext cx="8229600" cy="1141920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rPr>
            <a:t>Как формируются и используются средства дорожного фонда Большеболдинского муниципального округа</a:t>
          </a:r>
        </a:p>
      </dsp:txBody>
      <dsp:txXfrm>
        <a:off x="55744" y="56283"/>
        <a:ext cx="8118112" cy="1030432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7A24E-F8C4-4162-AED9-1292484C95B4}">
      <dsp:nvSpPr>
        <dsp:cNvPr id="0" name=""/>
        <dsp:cNvSpPr/>
      </dsp:nvSpPr>
      <dsp:spPr bwMode="white">
        <a:xfrm>
          <a:off x="0" y="586"/>
          <a:ext cx="3214710" cy="119915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Акцизы на нефтепродукты, 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538" y="59124"/>
        <a:ext cx="3097634" cy="1082080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7A24E-F8C4-4162-AED9-1292484C95B4}">
      <dsp:nvSpPr>
        <dsp:cNvPr id="0" name=""/>
        <dsp:cNvSpPr/>
      </dsp:nvSpPr>
      <dsp:spPr bwMode="white">
        <a:xfrm>
          <a:off x="0" y="0"/>
          <a:ext cx="3214710" cy="119915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Содержание и ремонт автомобильных дорог</a:t>
          </a: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538" y="58538"/>
        <a:ext cx="3097634" cy="1082080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9930CE-D79E-49C8-93BD-EAFFA898583E}">
      <dsp:nvSpPr>
        <dsp:cNvPr id="0" name=""/>
        <dsp:cNvSpPr/>
      </dsp:nvSpPr>
      <dsp:spPr bwMode="white">
        <a:xfrm>
          <a:off x="0" y="119"/>
          <a:ext cx="8229600" cy="796788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rPr>
            <a:t>Сведения о предельном объеме и</a:t>
          </a:r>
        </a:p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rPr>
            <a:t> верхнем пределе муниципального долга</a:t>
          </a:r>
        </a:p>
      </dsp:txBody>
      <dsp:txXfrm>
        <a:off x="38896" y="39015"/>
        <a:ext cx="8151808" cy="7189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AF09AB-DC87-4A11-9E44-2D65A2A1CD82}">
      <dsp:nvSpPr>
        <dsp:cNvPr id="0" name=""/>
        <dsp:cNvSpPr/>
      </dsp:nvSpPr>
      <dsp:spPr bwMode="white">
        <a:xfrm>
          <a:off x="0" y="12539"/>
          <a:ext cx="7858180" cy="1333127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ctr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Региональный проект</a:t>
          </a:r>
        </a:p>
        <a:p>
          <a:pPr lvl="0" algn="ctr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«Современный облик сельских территорий»</a:t>
          </a:r>
        </a:p>
        <a:p>
          <a:pPr lvl="0" algn="ctr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2026 год – 732,3 </a:t>
          </a:r>
          <a:r>
            <a:rPr lang="ru-RU" sz="1800" b="1" kern="1200" cap="none" spc="0" dirty="0" err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800" b="1" kern="1200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., 2027 – 963,1 </a:t>
          </a:r>
          <a:r>
            <a:rPr lang="ru-RU" sz="1800" b="1" kern="1200" cap="none" spc="0" dirty="0" err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800" b="1" kern="1200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., 2028 – 0,0 </a:t>
          </a:r>
          <a:r>
            <a:rPr lang="ru-RU" sz="1800" b="1" kern="1200" cap="none" spc="0" dirty="0" err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800" b="1" kern="1200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sz="6300" kern="1200" dirty="0"/>
        </a:p>
      </dsp:txBody>
      <dsp:txXfrm>
        <a:off x="65078" y="77617"/>
        <a:ext cx="7728024" cy="120297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03FF65-78D6-4A7D-8B8C-FB8145395C03}">
      <dsp:nvSpPr>
        <dsp:cNvPr id="0" name=""/>
        <dsp:cNvSpPr/>
      </dsp:nvSpPr>
      <dsp:spPr bwMode="white">
        <a:xfrm>
          <a:off x="0" y="0"/>
          <a:ext cx="8001056" cy="1317023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ctr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 выплату заработной платы работникам </a:t>
          </a:r>
        </a:p>
        <a:p>
          <a:pPr lvl="0" algn="ctr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2026 год- 621,8 млн. руб., 2027 год – 611,6 млн.руб., 2028 год – 621,8 </a:t>
          </a:r>
          <a:r>
            <a:rPr lang="ru-RU" sz="1800" b="1" kern="1200" cap="none" spc="0" dirty="0" err="1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800" b="1" kern="1200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64292" y="64292"/>
        <a:ext cx="7872472" cy="118843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24D028-FA96-47A1-925D-1FF866403624}">
      <dsp:nvSpPr>
        <dsp:cNvPr id="0" name=""/>
        <dsp:cNvSpPr/>
      </dsp:nvSpPr>
      <dsp:spPr>
        <a:xfrm>
          <a:off x="5929509" y="2967684"/>
          <a:ext cx="91440" cy="546492"/>
        </a:xfrm>
        <a:custGeom>
          <a:avLst/>
          <a:gdLst/>
          <a:ahLst/>
          <a:cxnLst/>
          <a:rect l="0" t="0" r="0" b="0"/>
          <a:pathLst>
            <a:path>
              <a:moveTo>
                <a:pt x="93001" y="0"/>
              </a:moveTo>
              <a:lnTo>
                <a:pt x="93001" y="370442"/>
              </a:lnTo>
              <a:lnTo>
                <a:pt x="45720" y="370442"/>
              </a:lnTo>
              <a:lnTo>
                <a:pt x="45720" y="54649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0D2123-3390-40E0-A8A4-6885D14B129A}">
      <dsp:nvSpPr>
        <dsp:cNvPr id="0" name=""/>
        <dsp:cNvSpPr/>
      </dsp:nvSpPr>
      <dsp:spPr>
        <a:xfrm>
          <a:off x="4154816" y="1220458"/>
          <a:ext cx="1867694" cy="5404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4433"/>
              </a:lnTo>
              <a:lnTo>
                <a:pt x="1867694" y="364433"/>
              </a:lnTo>
              <a:lnTo>
                <a:pt x="1867694" y="5404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6614DE-FE83-4C00-8286-8CC5306B388A}">
      <dsp:nvSpPr>
        <dsp:cNvPr id="0" name=""/>
        <dsp:cNvSpPr/>
      </dsp:nvSpPr>
      <dsp:spPr>
        <a:xfrm>
          <a:off x="1809407" y="2967684"/>
          <a:ext cx="91440" cy="55269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5269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FD5DA3-F152-456C-BF0E-C962654947B4}">
      <dsp:nvSpPr>
        <dsp:cNvPr id="0" name=""/>
        <dsp:cNvSpPr/>
      </dsp:nvSpPr>
      <dsp:spPr>
        <a:xfrm>
          <a:off x="1855127" y="1220458"/>
          <a:ext cx="2299689" cy="540482"/>
        </a:xfrm>
        <a:custGeom>
          <a:avLst/>
          <a:gdLst/>
          <a:ahLst/>
          <a:cxnLst/>
          <a:rect l="0" t="0" r="0" b="0"/>
          <a:pathLst>
            <a:path>
              <a:moveTo>
                <a:pt x="2299689" y="0"/>
              </a:moveTo>
              <a:lnTo>
                <a:pt x="2299689" y="364433"/>
              </a:lnTo>
              <a:lnTo>
                <a:pt x="0" y="364433"/>
              </a:lnTo>
              <a:lnTo>
                <a:pt x="0" y="5404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C7177F-E89F-46B4-A3EE-3C8088C3F3CF}">
      <dsp:nvSpPr>
        <dsp:cNvPr id="0" name=""/>
        <dsp:cNvSpPr/>
      </dsp:nvSpPr>
      <dsp:spPr>
        <a:xfrm>
          <a:off x="1431928" y="13715"/>
          <a:ext cx="5445776" cy="1206743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5EC675-962E-4FCC-87F8-032730F8E1D0}">
      <dsp:nvSpPr>
        <dsp:cNvPr id="0" name=""/>
        <dsp:cNvSpPr/>
      </dsp:nvSpPr>
      <dsp:spPr bwMode="white">
        <a:xfrm>
          <a:off x="1643082" y="214311"/>
          <a:ext cx="5445776" cy="12067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baseline="0" dirty="0">
              <a:solidFill>
                <a:srgbClr val="7030A0"/>
              </a:solidFill>
              <a:latin typeface="Monotype Corsiva" panose="03010101010201010101" pitchFamily="66" charset="0"/>
            </a:rPr>
            <a:t>                             на 20</a:t>
          </a:r>
          <a:r>
            <a:rPr lang="en-US" sz="2000" b="1" i="0" kern="1200" baseline="0" dirty="0">
              <a:solidFill>
                <a:srgbClr val="7030A0"/>
              </a:solidFill>
              <a:latin typeface="Monotype Corsiva" panose="03010101010201010101" pitchFamily="66" charset="0"/>
            </a:rPr>
            <a:t>2</a:t>
          </a:r>
          <a:r>
            <a:rPr lang="ru-RU" altLang="en-US" sz="2000" b="1" i="0" kern="1200" baseline="0" dirty="0">
              <a:solidFill>
                <a:srgbClr val="7030A0"/>
              </a:solidFill>
              <a:latin typeface="Monotype Corsiva" panose="03010101010201010101" pitchFamily="66" charset="0"/>
            </a:rPr>
            <a:t>6</a:t>
          </a:r>
          <a:r>
            <a:rPr lang="ru-RU" sz="2000" b="1" i="0" kern="1200" baseline="0" dirty="0">
              <a:solidFill>
                <a:srgbClr val="7030A0"/>
              </a:solidFill>
              <a:latin typeface="Monotype Corsiva" panose="03010101010201010101" pitchFamily="66" charset="0"/>
            </a:rPr>
            <a:t> год</a:t>
          </a:r>
          <a:r>
            <a:rPr lang="en-US" sz="2000" b="1" i="0" kern="1200" baseline="0" dirty="0">
              <a:solidFill>
                <a:srgbClr val="7030A0"/>
              </a:solidFill>
              <a:latin typeface="Monotype Corsiva" panose="03010101010201010101" pitchFamily="66" charset="0"/>
            </a:rPr>
            <a:t>:</a:t>
          </a:r>
          <a:r>
            <a:rPr lang="ru-RU" sz="2000" b="1" i="0" kern="1200" baseline="0" dirty="0">
              <a:solidFill>
                <a:srgbClr val="7030A0"/>
              </a:solidFill>
              <a:latin typeface="Monotype Corsiva" panose="03010101010201010101" pitchFamily="66" charset="0"/>
            </a:rPr>
            <a:t> 1705,8 млн. рублей</a:t>
          </a:r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baseline="0" dirty="0">
              <a:solidFill>
                <a:srgbClr val="7030A0"/>
              </a:solidFill>
              <a:latin typeface="Monotype Corsiva" panose="03010101010201010101" pitchFamily="66" charset="0"/>
            </a:rPr>
            <a:t>Всего расходы     </a:t>
          </a:r>
          <a:r>
            <a:rPr lang="ru-RU" sz="2000" b="1" i="0" kern="1200" baseline="0" dirty="0">
              <a:solidFill>
                <a:srgbClr val="7030A0"/>
              </a:solidFill>
              <a:latin typeface="Monotype Corsiva" panose="03010101010201010101" pitchFamily="66" charset="0"/>
            </a:rPr>
            <a:t>на 2027год: 1799,6млн.рублей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baseline="0" dirty="0">
              <a:latin typeface="Monotype Corsiva" panose="03010101010201010101" pitchFamily="66" charset="0"/>
            </a:rPr>
            <a:t>                            </a:t>
          </a:r>
          <a:r>
            <a:rPr lang="ru-RU" sz="2000" b="1" i="0" kern="1200" baseline="0" dirty="0">
              <a:solidFill>
                <a:srgbClr val="7030A0"/>
              </a:solidFill>
              <a:latin typeface="Monotype Corsiva" panose="03010101010201010101" pitchFamily="66" charset="0"/>
            </a:rPr>
            <a:t>на 2028 год: 866,5 млн.рублей</a:t>
          </a:r>
        </a:p>
      </dsp:txBody>
      <dsp:txXfrm>
        <a:off x="1678426" y="249655"/>
        <a:ext cx="5375088" cy="1136055"/>
      </dsp:txXfrm>
    </dsp:sp>
    <dsp:sp modelId="{C3F634F8-7148-4E34-B906-98CA0104C276}">
      <dsp:nvSpPr>
        <dsp:cNvPr id="0" name=""/>
        <dsp:cNvSpPr/>
      </dsp:nvSpPr>
      <dsp:spPr>
        <a:xfrm>
          <a:off x="275595" y="1760941"/>
          <a:ext cx="3159064" cy="1206743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29EAB0-C09F-427F-9779-08DDA8F9C132}">
      <dsp:nvSpPr>
        <dsp:cNvPr id="0" name=""/>
        <dsp:cNvSpPr/>
      </dsp:nvSpPr>
      <dsp:spPr bwMode="white">
        <a:xfrm>
          <a:off x="486749" y="1961537"/>
          <a:ext cx="3159064" cy="12067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baseline="0" dirty="0">
              <a:solidFill>
                <a:srgbClr val="7030A0"/>
              </a:solidFill>
              <a:latin typeface="Monotype Corsiva" panose="03010101010201010101" pitchFamily="66" charset="0"/>
            </a:rPr>
            <a:t>Программные расходы по  16 муниципальным программам</a:t>
          </a:r>
        </a:p>
      </dsp:txBody>
      <dsp:txXfrm>
        <a:off x="522093" y="1996881"/>
        <a:ext cx="3088376" cy="1136055"/>
      </dsp:txXfrm>
    </dsp:sp>
    <dsp:sp modelId="{3A43FB28-65B8-4A70-AC09-D15E91EADEDD}">
      <dsp:nvSpPr>
        <dsp:cNvPr id="0" name=""/>
        <dsp:cNvSpPr/>
      </dsp:nvSpPr>
      <dsp:spPr>
        <a:xfrm>
          <a:off x="10159" y="3520379"/>
          <a:ext cx="3689936" cy="1206743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2420C8-F7AA-4911-81DC-5C39861D367F}">
      <dsp:nvSpPr>
        <dsp:cNvPr id="0" name=""/>
        <dsp:cNvSpPr/>
      </dsp:nvSpPr>
      <dsp:spPr bwMode="white">
        <a:xfrm>
          <a:off x="221313" y="3720975"/>
          <a:ext cx="3689936" cy="12067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baseline="0" dirty="0">
              <a:solidFill>
                <a:srgbClr val="7030A0"/>
              </a:solidFill>
              <a:latin typeface="Monotype Corsiva" panose="03010101010201010101" pitchFamily="66" charset="0"/>
            </a:rPr>
            <a:t>2026-1579,3млн. рублей (92,6%)  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baseline="0" dirty="0">
              <a:solidFill>
                <a:srgbClr val="7030A0"/>
              </a:solidFill>
              <a:latin typeface="Monotype Corsiva" panose="03010101010201010101" pitchFamily="66" charset="0"/>
            </a:rPr>
            <a:t>2027-1705,6млн.рублей (94,8%)  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baseline="0" dirty="0">
              <a:solidFill>
                <a:srgbClr val="7030A0"/>
              </a:solidFill>
              <a:latin typeface="Monotype Corsiva" panose="03010101010201010101" pitchFamily="66" charset="0"/>
            </a:rPr>
            <a:t>2028-759,9млн.рублей (87,7%)</a:t>
          </a:r>
        </a:p>
      </dsp:txBody>
      <dsp:txXfrm>
        <a:off x="256657" y="3756319"/>
        <a:ext cx="3619248" cy="1136055"/>
      </dsp:txXfrm>
    </dsp:sp>
    <dsp:sp modelId="{E1F88D13-BCCC-466D-85BF-B75F1F20F8E1}">
      <dsp:nvSpPr>
        <dsp:cNvPr id="0" name=""/>
        <dsp:cNvSpPr/>
      </dsp:nvSpPr>
      <dsp:spPr>
        <a:xfrm>
          <a:off x="4186845" y="1760941"/>
          <a:ext cx="3671331" cy="1206743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EC67D8-4E6A-4006-A593-B689C00C3250}">
      <dsp:nvSpPr>
        <dsp:cNvPr id="0" name=""/>
        <dsp:cNvSpPr/>
      </dsp:nvSpPr>
      <dsp:spPr bwMode="white">
        <a:xfrm>
          <a:off x="4397998" y="1961537"/>
          <a:ext cx="3671331" cy="12067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baseline="0" dirty="0" err="1">
              <a:solidFill>
                <a:srgbClr val="7030A0"/>
              </a:solidFill>
              <a:latin typeface="Monotype Corsiva" panose="03010101010201010101" pitchFamily="66" charset="0"/>
            </a:rPr>
            <a:t>Непрограммные</a:t>
          </a:r>
          <a:r>
            <a:rPr lang="ru-RU" sz="2000" b="1" i="1" kern="1200" baseline="0" dirty="0">
              <a:solidFill>
                <a:srgbClr val="7030A0"/>
              </a:solidFill>
              <a:latin typeface="Monotype Corsiva" panose="03010101010201010101" pitchFamily="66" charset="0"/>
            </a:rPr>
            <a:t> расходы</a:t>
          </a:r>
        </a:p>
      </dsp:txBody>
      <dsp:txXfrm>
        <a:off x="4433342" y="1996881"/>
        <a:ext cx="3600643" cy="1136055"/>
      </dsp:txXfrm>
    </dsp:sp>
    <dsp:sp modelId="{4DEBCC53-0FCB-47A3-A3F3-DF8D0441D723}">
      <dsp:nvSpPr>
        <dsp:cNvPr id="0" name=""/>
        <dsp:cNvSpPr/>
      </dsp:nvSpPr>
      <dsp:spPr>
        <a:xfrm>
          <a:off x="4075121" y="3514176"/>
          <a:ext cx="3800215" cy="1206743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BCF4FA-ABD4-4E26-9382-098C8D0E1FE6}">
      <dsp:nvSpPr>
        <dsp:cNvPr id="0" name=""/>
        <dsp:cNvSpPr/>
      </dsp:nvSpPr>
      <dsp:spPr bwMode="white">
        <a:xfrm>
          <a:off x="4286275" y="3714772"/>
          <a:ext cx="3800215" cy="12067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baseline="0" dirty="0">
              <a:solidFill>
                <a:srgbClr val="7030A0"/>
              </a:solidFill>
              <a:latin typeface="Monotype Corsiva" panose="03010101010201010101" pitchFamily="66" charset="0"/>
            </a:rPr>
            <a:t>2026-126,5млн. рублей (7,4%)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baseline="0" dirty="0">
              <a:solidFill>
                <a:srgbClr val="7030A0"/>
              </a:solidFill>
              <a:latin typeface="Monotype Corsiva" panose="03010101010201010101" pitchFamily="66" charset="0"/>
            </a:rPr>
            <a:t>2027-94,0 млн.рублей  (5,2%)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baseline="0" dirty="0">
              <a:solidFill>
                <a:srgbClr val="7030A0"/>
              </a:solidFill>
              <a:latin typeface="Monotype Corsiva" panose="03010101010201010101" pitchFamily="66" charset="0"/>
            </a:rPr>
            <a:t>2028-106,6 млн.рублей (12,3%)</a:t>
          </a:r>
        </a:p>
      </dsp:txBody>
      <dsp:txXfrm>
        <a:off x="4321619" y="3750116"/>
        <a:ext cx="3729527" cy="11360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#1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#16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#17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#18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#19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#20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#21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#2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#23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#24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#4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#5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#6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#7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#8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#9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#25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#26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#10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#11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#29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#30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#31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#3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#33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2#34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List2#35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vList2#36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2#37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2#38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#13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List2#39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vList2#40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vList2#41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vList2#4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#14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#15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#1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#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1#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srcNode" val="background"/>
                    <dgm:param type="dstNode" val="background2"/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tCtr"/>
                    <dgm:param type="bendPt" val="end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srcNode" val="background2"/>
                            <dgm:param type="dstNode" val="background3"/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srcNode" val="background3"/>
                                        <dgm:param type="dstNode" val="background4"/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gPts" val="bCtr"/>
                                        <dgm:param type="endPts" val="tCtr"/>
                                        <dgm:param type="bendPt" val="end"/>
                                      </dgm:alg>
                                    </dgm:if>
                                    <dgm:else name="Name26">
                                      <dgm:alg type="conn">
                                        <dgm:param type="srcNode" val="background4"/>
                                        <dgm:param type="dstNode" val="background4"/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gPts" val="bCtr"/>
                                        <dgm:param type="endPts" val="tCtr"/>
                                        <dgm:param type="bendPt" val="end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#1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#1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#1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#1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#1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#1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#1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#6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#19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#20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#2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#3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#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#9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#2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#2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3#1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3#2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#4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#2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#2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#2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#29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#30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#3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#3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#3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#3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#3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#5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#3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#3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#3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#39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10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1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#1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0.49593</cdr:x>
      <cdr:y>0.78428</cdr:y>
    </cdr:from>
    <cdr:to>
      <cdr:x>0.54472</cdr:x>
      <cdr:y>0.8418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4357718" y="3895738"/>
          <a:ext cx="428628" cy="28575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  <a:effectLst xmlns:a="http://schemas.openxmlformats.org/drawingml/2006/main">
          <a:softEdge rad="127000"/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 dirty="0">
            <a:solidFill>
              <a:schemeClr val="tx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5" y="0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9D7287-5CD6-4B4A-80C9-425169D24D4C}" type="datetimeFigureOut">
              <a:rPr lang="ru-RU" smtClean="0"/>
              <a:t>01.04.2026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374301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5" y="9374301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CBAF5D-7B64-469B-B26C-FA62F5BA56C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5" y="0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F090C1-787D-4867-B900-CCB842A74EF5}" type="datetimeFigureOut">
              <a:rPr lang="ru-RU" smtClean="0"/>
              <a:t>01.04.2026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553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8008"/>
            <a:ext cx="5388610" cy="4441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374301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5" y="9374301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0FA24-06BC-49AF-B6C7-F1BB2025DF2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t>51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t>52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t>53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t>54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t>55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t>56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0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Наименование</a:t>
            </a:r>
            <a:endParaRPr lang="ru-RU" sz="1200" b="0" i="0" u="none" strike="noStrike" dirty="0">
              <a:latin typeface="Arial" panose="020B06040202020202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0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раздел</a:t>
            </a:r>
            <a:endParaRPr lang="ru-RU" sz="1200" b="0" i="0" u="none" strike="noStrike" dirty="0">
              <a:latin typeface="Arial" panose="020B06040202020202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0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подраздел</a:t>
            </a:r>
            <a:endParaRPr lang="ru-RU" sz="1200" b="0" i="0" u="none" strike="noStrike" dirty="0">
              <a:latin typeface="Arial" panose="020B06040202020202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0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Вид расходов</a:t>
            </a:r>
            <a:endParaRPr lang="ru-RU" sz="1200" b="0" i="0" u="none" strike="noStrike" dirty="0">
              <a:latin typeface="Arial" panose="020B06040202020202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0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2022 год</a:t>
            </a:r>
            <a:endParaRPr lang="ru-RU" sz="1200" b="0" i="0" u="none" strike="noStrike" dirty="0">
              <a:latin typeface="Arial" panose="020B06040202020202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0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2023 год</a:t>
            </a:r>
            <a:endParaRPr lang="ru-RU" sz="1200" b="0" i="0" u="none" strike="noStrike" dirty="0">
              <a:latin typeface="Arial" panose="020B06040202020202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0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2024 год</a:t>
            </a:r>
            <a:endParaRPr lang="ru-RU" sz="1200" b="0" i="0" u="none" strike="noStrike" dirty="0">
              <a:latin typeface="Arial" panose="020B06040202020202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1. Общегосударственные вопросы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47695,5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46550,2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50118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03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2551,1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2530,4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2551,1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04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19194,5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19020,8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19135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Судебная система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05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73,4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5,9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5,2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Обеспечение деятельности финансовых, налоговых и таможенных органов и органов финансового (финансово-бюджетного) надзора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06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9653,3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9495,9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9653,3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Резервные фонды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307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2877,2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Другие общегосударственные вопросы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13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15916,2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15497,2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15896,2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2. Национальная оборона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02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481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496,4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513,1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Мобилизационная и вневойсковая подготовка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02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03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481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496,4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513,1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3. Национальная безопасность и правоохранительная деятельность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03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3565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3371,7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3615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03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3365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3171,7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3415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Другие вопросы в области национальной безопасности и правоохранительной деятельности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03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14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200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200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200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4. Национальная экономика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04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79744,9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76874,7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78683,9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Сельское хозяйство и рыболовство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04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05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68450,6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68652,5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69464,6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Транспорт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04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08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7300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6484,9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7300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Дорожное хозяйство (дорожные фонды)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04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09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1953,7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Связь и информатика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04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306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275,4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306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Другие вопросы в области национальной экономики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04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12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1734,6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1461,9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1613,3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5. Жилищно-коммунальное хозяйство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05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42432,1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9818,9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13959,5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Жилищное хозяйство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05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6887,6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581,5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578,1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Коммунальное хозяйство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05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02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31441,7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5349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9200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Благоустройство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05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03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4100,7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3886,3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4179,3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0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Наименование</a:t>
            </a:r>
            <a:endParaRPr lang="ru-RU" sz="1200" b="0" i="0" u="none" strike="noStrike" dirty="0">
              <a:latin typeface="Arial" panose="020B06040202020202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0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раздел</a:t>
            </a:r>
            <a:endParaRPr lang="ru-RU" sz="1200" b="0" i="0" u="none" strike="noStrike" dirty="0">
              <a:latin typeface="Arial" panose="020B06040202020202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0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подраздел</a:t>
            </a:r>
            <a:endParaRPr lang="ru-RU" sz="1200" b="0" i="0" u="none" strike="noStrike" dirty="0">
              <a:latin typeface="Arial" panose="020B06040202020202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0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Вид расходов</a:t>
            </a:r>
            <a:endParaRPr lang="ru-RU" sz="1200" b="0" i="0" u="none" strike="noStrike" dirty="0">
              <a:latin typeface="Arial" panose="020B06040202020202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0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2022 год</a:t>
            </a:r>
            <a:endParaRPr lang="ru-RU" sz="1200" b="0" i="0" u="none" strike="noStrike" dirty="0">
              <a:latin typeface="Arial" panose="020B06040202020202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0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2023 год</a:t>
            </a:r>
            <a:endParaRPr lang="ru-RU" sz="1200" b="0" i="0" u="none" strike="noStrike" dirty="0">
              <a:latin typeface="Arial" panose="020B06040202020202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0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2024 год</a:t>
            </a:r>
            <a:endParaRPr lang="ru-RU" sz="1200" b="0" i="0" u="none" strike="noStrike" dirty="0">
              <a:latin typeface="Arial" panose="020B06040202020202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1. Общегосударственные вопросы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47695,5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46550,2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50118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03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2551,1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2530,4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2551,1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04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19194,5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19020,8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19135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Судебная система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05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73,4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5,9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5,2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Обеспечение деятельности финансовых, налоговых и таможенных органов и органов финансового (финансово-бюджетного) надзора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06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9653,3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9495,9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9653,3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Резервные фонды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307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2877,2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Другие общегосударственные вопросы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13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15916,2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15497,2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15896,2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2. Национальная оборона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02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481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496,4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513,1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Мобилизационная и вневойсковая подготовка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02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03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481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496,4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513,1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3. Национальная безопасность и правоохранительная деятельность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03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3565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3371,7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3615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03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3365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3171,7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3415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Другие вопросы в области национальной безопасности и правоохранительной деятельности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03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14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200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200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200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4. Национальная экономика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04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79744,9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76874,7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78683,9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Сельское хозяйство и рыболовство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04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05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68450,6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68652,5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69464,6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Транспорт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04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08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7300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6484,9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7300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Дорожное хозяйство (дорожные фонды)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04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09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1953,7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Связь и информатика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04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306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275,4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306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Другие вопросы в области национальной экономики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04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12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1734,6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1461,9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1613,3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5. Жилищно-коммунальное хозяйство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05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42432,1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9818,9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13959,5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Жилищное хозяйство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05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6887,6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581,5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578,1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Коммунальное хозяйство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05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02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31441,7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5349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9200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Благоустройство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05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03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4100,7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3886,3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4179,3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0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Наименование</a:t>
            </a:r>
            <a:endParaRPr lang="ru-RU" sz="1200" b="0" i="0" u="none" strike="noStrike" dirty="0">
              <a:latin typeface="Arial" panose="020B06040202020202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0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раздел</a:t>
            </a:r>
            <a:endParaRPr lang="ru-RU" sz="1200" b="0" i="0" u="none" strike="noStrike" dirty="0">
              <a:latin typeface="Arial" panose="020B06040202020202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0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подраздел</a:t>
            </a:r>
            <a:endParaRPr lang="ru-RU" sz="1200" b="0" i="0" u="none" strike="noStrike" dirty="0">
              <a:latin typeface="Arial" panose="020B06040202020202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0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Вид расходов</a:t>
            </a:r>
            <a:endParaRPr lang="ru-RU" sz="1200" b="0" i="0" u="none" strike="noStrike" dirty="0">
              <a:latin typeface="Arial" panose="020B06040202020202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0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2022 год</a:t>
            </a:r>
            <a:endParaRPr lang="ru-RU" sz="1200" b="0" i="0" u="none" strike="noStrike" dirty="0">
              <a:latin typeface="Arial" panose="020B06040202020202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0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2023 год</a:t>
            </a:r>
            <a:endParaRPr lang="ru-RU" sz="1200" b="0" i="0" u="none" strike="noStrike" dirty="0">
              <a:latin typeface="Arial" panose="020B06040202020202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0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2024 год</a:t>
            </a:r>
            <a:endParaRPr lang="ru-RU" sz="1200" b="0" i="0" u="none" strike="noStrike" dirty="0">
              <a:latin typeface="Arial" panose="020B06040202020202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1. Общегосударственные вопросы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47695,5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46550,2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50118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03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2551,1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2530,4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2551,1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04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19194,5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19020,8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19135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Судебная система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05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73,4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5,9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5,2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Обеспечение деятельности финансовых, налоговых и таможенных органов и органов финансового (финансово-бюджетного) надзора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06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9653,3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9495,9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9653,3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Резервные фонды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307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2877,2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Другие общегосударственные вопросы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13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15916,2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15497,2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15896,2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2. Национальная оборона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02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481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496,4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513,1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Мобилизационная и вневойсковая подготовка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02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03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481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496,4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513,1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3. Национальная безопасность и правоохранительная деятельность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03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3565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3371,7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3615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03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3365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3171,7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3415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Другие вопросы в области национальной безопасности и правоохранительной деятельности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03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14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200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200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200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4. Национальная экономика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04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79744,9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76874,7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78683,9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Сельское хозяйство и рыболовство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04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05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68450,6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68652,5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69464,6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Транспорт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04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08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7300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6484,9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7300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Дорожное хозяйство (дорожные фонды)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04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09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1953,7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Связь и информатика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04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306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275,4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306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Другие вопросы в области национальной экономики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04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12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1734,6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1461,9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1613,3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5. Жилищно-коммунальное хозяйство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05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42432,1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9818,9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13959,5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Жилищное хозяйство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05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6887,6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581,5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578,1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Коммунальное хозяйство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05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02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31441,7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5349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9200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Благоустройство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05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03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000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4100,7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3886,3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pPr marL="0" indent="44831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kern="1200" dirty="0">
                <a:solidFill>
                  <a:schemeClr val="tx1"/>
                </a:solidFill>
                <a:latin typeface="+mn-lt"/>
                <a:ea typeface="Times New Roman" panose="02020603050405020304"/>
              </a:rPr>
              <a:t>4179,3</a:t>
            </a: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Times New Roman" panose="02020603050405020304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t>27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45FA0-0690-458C-AF35-3A0D4853A927}" type="datetime1">
              <a:rPr lang="ru-RU" smtClean="0"/>
              <a:t>01.04.2026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3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B146-AEDC-4541-95F4-E2617E9E00A9}" type="datetime1">
              <a:rPr lang="ru-RU" smtClean="0"/>
              <a:t>01.04.2026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3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44A24-B550-4FE3-9558-56FCD5E9FE5B}" type="datetime1">
              <a:rPr lang="ru-RU" smtClean="0"/>
              <a:t>01.04.2026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3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93677-09C8-49D7-9E01-AB9C8F91AF6C}" type="datetime1">
              <a:rPr lang="ru-RU" smtClean="0"/>
              <a:t>01.04.2026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3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1DD35-1F22-4577-A0E8-A981682095C7}" type="datetime1">
              <a:rPr lang="ru-RU" smtClean="0"/>
              <a:t>01.04.2026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3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2C579-A7F6-4EEF-B7EE-6D16C174365E}" type="datetime1">
              <a:rPr lang="ru-RU" smtClean="0"/>
              <a:t>01.04.2026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3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CC375-C46E-485C-8AA5-0447E18F2FF7}" type="datetime1">
              <a:rPr lang="ru-RU" smtClean="0"/>
              <a:t>01.04.2026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3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EEB8B-FBCA-49EB-B80F-F9012336D720}" type="datetime1">
              <a:rPr lang="ru-RU" smtClean="0"/>
              <a:t>01.04.2026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3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CDFA4-B2A7-4844-9B76-13197123AD9B}" type="datetime1">
              <a:rPr lang="ru-RU" smtClean="0"/>
              <a:t>01.04.2026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3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6EBC8-2E35-4D88-BA02-326CCC83D4B1}" type="datetime1">
              <a:rPr lang="ru-RU" smtClean="0"/>
              <a:t>01.04.2026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3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EA530-DAC2-428A-BA98-8942BE71D03F}" type="datetime1">
              <a:rPr lang="ru-RU" smtClean="0"/>
              <a:t>01.04.2026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3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78894-5896-4CEA-8D31-4C9368103229}" type="datetime1">
              <a:rPr lang="ru-RU" smtClean="0"/>
              <a:t>01.04.2026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3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55276-7436-4E82-921F-7D04667C0D2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Layout" Target="../diagrams/layout2.xml"/><Relationship Id="rId7" Type="http://schemas.openxmlformats.org/officeDocument/2006/relationships/chart" Target="../charts/chart7.xml"/><Relationship Id="rId12" Type="http://schemas.microsoft.com/office/2007/relationships/diagramDrawing" Target="../diagrams/drawing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diagramColors" Target="../diagrams/colors3.xml"/><Relationship Id="rId5" Type="http://schemas.openxmlformats.org/officeDocument/2006/relationships/diagramColors" Target="../diagrams/colors2.xml"/><Relationship Id="rId10" Type="http://schemas.openxmlformats.org/officeDocument/2006/relationships/diagramQuickStyle" Target="../diagrams/quickStyle3.xml"/><Relationship Id="rId4" Type="http://schemas.openxmlformats.org/officeDocument/2006/relationships/diagramQuickStyle" Target="../diagrams/quickStyle2.xml"/><Relationship Id="rId9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5.xml"/><Relationship Id="rId3" Type="http://schemas.openxmlformats.org/officeDocument/2006/relationships/chart" Target="../charts/chart10.xml"/><Relationship Id="rId7" Type="http://schemas.openxmlformats.org/officeDocument/2006/relationships/chart" Target="../charts/chart1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diagramLayout" Target="../diagrams/layout6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diagramData" Target="../diagrams/data6.xml"/><Relationship Id="rId2" Type="http://schemas.openxmlformats.org/officeDocument/2006/relationships/diagramData" Target="../diagrams/data4.xml"/><Relationship Id="rId16" Type="http://schemas.microsoft.com/office/2007/relationships/diagramDrawing" Target="../diagrams/drawing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5" Type="http://schemas.openxmlformats.org/officeDocument/2006/relationships/diagramColors" Target="../diagrams/colors6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chart" Target="../charts/chart16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8.xml"/><Relationship Id="rId3" Type="http://schemas.openxmlformats.org/officeDocument/2006/relationships/diagramLayout" Target="../diagrams/layout8.xml"/><Relationship Id="rId7" Type="http://schemas.openxmlformats.org/officeDocument/2006/relationships/chart" Target="../charts/chart17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3" Type="http://schemas.openxmlformats.org/officeDocument/2006/relationships/tags" Target="../tags/tag4.xml"/><Relationship Id="rId21" Type="http://schemas.openxmlformats.org/officeDocument/2006/relationships/tags" Target="../tags/tag22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tags" Target="../tags/tag21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notesSlide" Target="../notesSlides/notesSlide10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slideLayout" Target="../slideLayouts/slideLayout2.xml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tags" Target="../tags/tag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13" Type="http://schemas.microsoft.com/office/2007/relationships/diagramDrawing" Target="../diagrams/drawing11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10.xml"/><Relationship Id="rId12" Type="http://schemas.openxmlformats.org/officeDocument/2006/relationships/diagramColors" Target="../diagrams/colors11.xml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0.xml"/><Relationship Id="rId11" Type="http://schemas.openxmlformats.org/officeDocument/2006/relationships/diagramQuickStyle" Target="../diagrams/quickStyle11.xml"/><Relationship Id="rId5" Type="http://schemas.openxmlformats.org/officeDocument/2006/relationships/diagramLayout" Target="../diagrams/layout10.xml"/><Relationship Id="rId15" Type="http://schemas.openxmlformats.org/officeDocument/2006/relationships/image" Target="../media/image14.png"/><Relationship Id="rId10" Type="http://schemas.openxmlformats.org/officeDocument/2006/relationships/diagramLayout" Target="../diagrams/layout11.xml"/><Relationship Id="rId4" Type="http://schemas.openxmlformats.org/officeDocument/2006/relationships/diagramData" Target="../diagrams/data10.xml"/><Relationship Id="rId9" Type="http://schemas.openxmlformats.org/officeDocument/2006/relationships/diagramData" Target="../diagrams/data11.xml"/><Relationship Id="rId1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microsoft.com/office/2007/relationships/diagramDrawing" Target="../diagrams/drawing1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3.xml"/><Relationship Id="rId11" Type="http://schemas.openxmlformats.org/officeDocument/2006/relationships/diagramColors" Target="../diagrams/colors14.xml"/><Relationship Id="rId5" Type="http://schemas.openxmlformats.org/officeDocument/2006/relationships/diagramQuickStyle" Target="../diagrams/quickStyle13.xml"/><Relationship Id="rId10" Type="http://schemas.openxmlformats.org/officeDocument/2006/relationships/diagramQuickStyle" Target="../diagrams/quickStyle14.xml"/><Relationship Id="rId4" Type="http://schemas.openxmlformats.org/officeDocument/2006/relationships/diagramLayout" Target="../diagrams/layout13.xml"/><Relationship Id="rId9" Type="http://schemas.openxmlformats.org/officeDocument/2006/relationships/diagramLayout" Target="../diagrams/layout1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5.xml"/><Relationship Id="rId13" Type="http://schemas.openxmlformats.org/officeDocument/2006/relationships/diagramColors" Target="../diagrams/colors16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15.xml"/><Relationship Id="rId12" Type="http://schemas.openxmlformats.org/officeDocument/2006/relationships/diagramQuickStyle" Target="../diagrams/quickStyle16.xml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5.xml"/><Relationship Id="rId11" Type="http://schemas.openxmlformats.org/officeDocument/2006/relationships/diagramLayout" Target="../diagrams/layout16.xml"/><Relationship Id="rId5" Type="http://schemas.openxmlformats.org/officeDocument/2006/relationships/diagramData" Target="../diagrams/data15.xml"/><Relationship Id="rId15" Type="http://schemas.openxmlformats.org/officeDocument/2006/relationships/image" Target="../media/image17.jpeg"/><Relationship Id="rId10" Type="http://schemas.openxmlformats.org/officeDocument/2006/relationships/diagramData" Target="../diagrams/data16.xml"/><Relationship Id="rId4" Type="http://schemas.openxmlformats.org/officeDocument/2006/relationships/image" Target="../media/image16.jpeg"/><Relationship Id="rId9" Type="http://schemas.microsoft.com/office/2007/relationships/diagramDrawing" Target="../diagrams/drawing15.xml"/><Relationship Id="rId14" Type="http://schemas.microsoft.com/office/2007/relationships/diagramDrawing" Target="../diagrams/drawing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7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17.xml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7.xml"/><Relationship Id="rId11" Type="http://schemas.openxmlformats.org/officeDocument/2006/relationships/image" Target="../media/image22.jpeg"/><Relationship Id="rId5" Type="http://schemas.openxmlformats.org/officeDocument/2006/relationships/diagramData" Target="../diagrams/data17.xml"/><Relationship Id="rId10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microsoft.com/office/2007/relationships/diagramDrawing" Target="../diagrams/drawing17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8.xml"/><Relationship Id="rId5" Type="http://schemas.openxmlformats.org/officeDocument/2006/relationships/diagramLayout" Target="../diagrams/layout18.xml"/><Relationship Id="rId10" Type="http://schemas.openxmlformats.org/officeDocument/2006/relationships/image" Target="../media/image25.jpeg"/><Relationship Id="rId4" Type="http://schemas.openxmlformats.org/officeDocument/2006/relationships/diagramData" Target="../diagrams/data18.xml"/><Relationship Id="rId9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9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9.xml"/><Relationship Id="rId5" Type="http://schemas.openxmlformats.org/officeDocument/2006/relationships/diagramLayout" Target="../diagrams/layout19.xml"/><Relationship Id="rId4" Type="http://schemas.openxmlformats.org/officeDocument/2006/relationships/diagramData" Target="../diagrams/data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0.xml"/><Relationship Id="rId13" Type="http://schemas.openxmlformats.org/officeDocument/2006/relationships/diagramColors" Target="../diagrams/colors21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20.xml"/><Relationship Id="rId12" Type="http://schemas.openxmlformats.org/officeDocument/2006/relationships/diagramQuickStyle" Target="../diagrams/quickStyle2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0.xml"/><Relationship Id="rId11" Type="http://schemas.openxmlformats.org/officeDocument/2006/relationships/diagramLayout" Target="../diagrams/layout21.xml"/><Relationship Id="rId5" Type="http://schemas.openxmlformats.org/officeDocument/2006/relationships/diagramData" Target="../diagrams/data20.xml"/><Relationship Id="rId15" Type="http://schemas.openxmlformats.org/officeDocument/2006/relationships/image" Target="../media/image31.png"/><Relationship Id="rId10" Type="http://schemas.openxmlformats.org/officeDocument/2006/relationships/diagramData" Target="../diagrams/data21.xml"/><Relationship Id="rId4" Type="http://schemas.openxmlformats.org/officeDocument/2006/relationships/image" Target="../media/image30.jpeg"/><Relationship Id="rId9" Type="http://schemas.microsoft.com/office/2007/relationships/diagramDrawing" Target="../diagrams/drawing20.xml"/><Relationship Id="rId14" Type="http://schemas.microsoft.com/office/2007/relationships/diagramDrawing" Target="../diagrams/drawing2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3.xml"/><Relationship Id="rId13" Type="http://schemas.openxmlformats.org/officeDocument/2006/relationships/image" Target="../media/image32.jpeg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12" Type="http://schemas.microsoft.com/office/2007/relationships/diagramDrawing" Target="../diagrams/drawing2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11" Type="http://schemas.openxmlformats.org/officeDocument/2006/relationships/diagramColors" Target="../diagrams/colors23.xml"/><Relationship Id="rId5" Type="http://schemas.openxmlformats.org/officeDocument/2006/relationships/diagramQuickStyle" Target="../diagrams/quickStyle22.xml"/><Relationship Id="rId10" Type="http://schemas.openxmlformats.org/officeDocument/2006/relationships/diagramQuickStyle" Target="../diagrams/quickStyle23.xml"/><Relationship Id="rId4" Type="http://schemas.openxmlformats.org/officeDocument/2006/relationships/diagramLayout" Target="../diagrams/layout22.xml"/><Relationship Id="rId9" Type="http://schemas.openxmlformats.org/officeDocument/2006/relationships/diagramLayout" Target="../diagrams/layout23.xml"/><Relationship Id="rId14" Type="http://schemas.openxmlformats.org/officeDocument/2006/relationships/image" Target="../media/image33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5.xml"/><Relationship Id="rId13" Type="http://schemas.openxmlformats.org/officeDocument/2006/relationships/image" Target="../media/image34.jpeg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12" Type="http://schemas.microsoft.com/office/2007/relationships/diagramDrawing" Target="../diagrams/drawing2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11" Type="http://schemas.openxmlformats.org/officeDocument/2006/relationships/diagramColors" Target="../diagrams/colors25.xml"/><Relationship Id="rId5" Type="http://schemas.openxmlformats.org/officeDocument/2006/relationships/diagramQuickStyle" Target="../diagrams/quickStyle24.xml"/><Relationship Id="rId10" Type="http://schemas.openxmlformats.org/officeDocument/2006/relationships/diagramQuickStyle" Target="../diagrams/quickStyle25.xml"/><Relationship Id="rId4" Type="http://schemas.openxmlformats.org/officeDocument/2006/relationships/diagramLayout" Target="../diagrams/layout24.xml"/><Relationship Id="rId9" Type="http://schemas.openxmlformats.org/officeDocument/2006/relationships/diagramLayout" Target="../diagrams/layout25.xml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35.jpeg"/><Relationship Id="rId7" Type="http://schemas.openxmlformats.org/officeDocument/2006/relationships/diagramColors" Target="../diagrams/colors2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Relationship Id="rId9" Type="http://schemas.openxmlformats.org/officeDocument/2006/relationships/image" Target="../media/image36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7.xml"/><Relationship Id="rId3" Type="http://schemas.openxmlformats.org/officeDocument/2006/relationships/image" Target="../media/image37.jpeg"/><Relationship Id="rId7" Type="http://schemas.openxmlformats.org/officeDocument/2006/relationships/diagramQuickStyle" Target="../diagrams/quickStyle2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7.xml"/><Relationship Id="rId5" Type="http://schemas.openxmlformats.org/officeDocument/2006/relationships/diagramData" Target="../diagrams/data27.xml"/><Relationship Id="rId4" Type="http://schemas.openxmlformats.org/officeDocument/2006/relationships/image" Target="../media/image38.jpeg"/><Relationship Id="rId9" Type="http://schemas.microsoft.com/office/2007/relationships/diagramDrawing" Target="../diagrams/drawing2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8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28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8.xml"/><Relationship Id="rId11" Type="http://schemas.openxmlformats.org/officeDocument/2006/relationships/image" Target="../media/image41.jpeg"/><Relationship Id="rId5" Type="http://schemas.openxmlformats.org/officeDocument/2006/relationships/diagramData" Target="../diagrams/data28.xml"/><Relationship Id="rId10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microsoft.com/office/2007/relationships/diagramDrawing" Target="../diagrams/drawing28.xml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9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29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9.xml"/><Relationship Id="rId5" Type="http://schemas.openxmlformats.org/officeDocument/2006/relationships/diagramLayout" Target="../diagrams/layout29.xml"/><Relationship Id="rId4" Type="http://schemas.openxmlformats.org/officeDocument/2006/relationships/diagramData" Target="../diagrams/data29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0.xml"/><Relationship Id="rId3" Type="http://schemas.openxmlformats.org/officeDocument/2006/relationships/image" Target="../media/image42.jpeg"/><Relationship Id="rId7" Type="http://schemas.openxmlformats.org/officeDocument/2006/relationships/diagramColors" Target="../diagrams/colors30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0.xml"/><Relationship Id="rId5" Type="http://schemas.openxmlformats.org/officeDocument/2006/relationships/diagramLayout" Target="../diagrams/layout30.xml"/><Relationship Id="rId10" Type="http://schemas.openxmlformats.org/officeDocument/2006/relationships/image" Target="../media/image44.jpeg"/><Relationship Id="rId4" Type="http://schemas.openxmlformats.org/officeDocument/2006/relationships/diagramData" Target="../diagrams/data30.xml"/><Relationship Id="rId9" Type="http://schemas.openxmlformats.org/officeDocument/2006/relationships/image" Target="../media/image43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diagramQuickStyle" Target="../diagrams/quickStyle31.xml"/><Relationship Id="rId5" Type="http://schemas.openxmlformats.org/officeDocument/2006/relationships/diagramLayout" Target="../diagrams/layout31.xml"/><Relationship Id="rId10" Type="http://schemas.openxmlformats.org/officeDocument/2006/relationships/image" Target="../media/image46.png"/><Relationship Id="rId4" Type="http://schemas.openxmlformats.org/officeDocument/2006/relationships/diagramData" Target="../diagrams/data31.xml"/><Relationship Id="rId9" Type="http://schemas.openxmlformats.org/officeDocument/2006/relationships/image" Target="../media/image45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2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3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2.xml"/><Relationship Id="rId5" Type="http://schemas.openxmlformats.org/officeDocument/2006/relationships/diagramData" Target="../diagrams/data32.xml"/><Relationship Id="rId10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microsoft.com/office/2007/relationships/diagramDrawing" Target="../diagrams/drawing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3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3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3.xml"/><Relationship Id="rId5" Type="http://schemas.openxmlformats.org/officeDocument/2006/relationships/diagramLayout" Target="../diagrams/layout33.xml"/><Relationship Id="rId4" Type="http://schemas.openxmlformats.org/officeDocument/2006/relationships/diagramData" Target="../diagrams/data33.xml"/><Relationship Id="rId9" Type="http://schemas.openxmlformats.org/officeDocument/2006/relationships/image" Target="../media/image49.jpe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4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3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4.xml"/><Relationship Id="rId5" Type="http://schemas.openxmlformats.org/officeDocument/2006/relationships/diagramLayout" Target="../diagrams/layout34.xml"/><Relationship Id="rId4" Type="http://schemas.openxmlformats.org/officeDocument/2006/relationships/diagramData" Target="../diagrams/data34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5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35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5.xml"/><Relationship Id="rId5" Type="http://schemas.openxmlformats.org/officeDocument/2006/relationships/diagramData" Target="../diagrams/data35.xml"/><Relationship Id="rId10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microsoft.com/office/2007/relationships/diagramDrawing" Target="../diagrams/drawing35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6.xml"/><Relationship Id="rId3" Type="http://schemas.openxmlformats.org/officeDocument/2006/relationships/image" Target="../media/image1.jpeg"/><Relationship Id="rId7" Type="http://schemas.openxmlformats.org/officeDocument/2006/relationships/diagramLayout" Target="../diagrams/layout36.xml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36.xml"/><Relationship Id="rId11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microsoft.com/office/2007/relationships/diagramDrawing" Target="../diagrams/drawing36.xml"/><Relationship Id="rId4" Type="http://schemas.openxmlformats.org/officeDocument/2006/relationships/image" Target="../media/image52.jpeg"/><Relationship Id="rId9" Type="http://schemas.openxmlformats.org/officeDocument/2006/relationships/diagramColors" Target="../diagrams/colors36.xml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7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37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7.xml"/><Relationship Id="rId5" Type="http://schemas.openxmlformats.org/officeDocument/2006/relationships/diagramLayout" Target="../diagrams/layout37.xml"/><Relationship Id="rId4" Type="http://schemas.openxmlformats.org/officeDocument/2006/relationships/diagramData" Target="../diagrams/data3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8.xml"/><Relationship Id="rId13" Type="http://schemas.openxmlformats.org/officeDocument/2006/relationships/image" Target="../media/image60.jpeg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38.xml"/><Relationship Id="rId12" Type="http://schemas.openxmlformats.org/officeDocument/2006/relationships/image" Target="../media/image5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8.xml"/><Relationship Id="rId11" Type="http://schemas.openxmlformats.org/officeDocument/2006/relationships/image" Target="../media/image58.jpeg"/><Relationship Id="rId5" Type="http://schemas.openxmlformats.org/officeDocument/2006/relationships/diagramData" Target="../diagrams/data38.xml"/><Relationship Id="rId10" Type="http://schemas.openxmlformats.org/officeDocument/2006/relationships/image" Target="../media/image57.jpeg"/><Relationship Id="rId4" Type="http://schemas.openxmlformats.org/officeDocument/2006/relationships/image" Target="../media/image56.png"/><Relationship Id="rId9" Type="http://schemas.microsoft.com/office/2007/relationships/diagramDrawing" Target="../diagrams/drawing38.xml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9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39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9.xml"/><Relationship Id="rId5" Type="http://schemas.openxmlformats.org/officeDocument/2006/relationships/diagramLayout" Target="../diagrams/layout39.xml"/><Relationship Id="rId4" Type="http://schemas.openxmlformats.org/officeDocument/2006/relationships/diagramData" Target="../diagrams/data39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0.xml"/><Relationship Id="rId13" Type="http://schemas.openxmlformats.org/officeDocument/2006/relationships/diagramColors" Target="../diagrams/colors41.xml"/><Relationship Id="rId18" Type="http://schemas.openxmlformats.org/officeDocument/2006/relationships/diagramColors" Target="../diagrams/colors42.xml"/><Relationship Id="rId3" Type="http://schemas.openxmlformats.org/officeDocument/2006/relationships/image" Target="../media/image62.jpeg"/><Relationship Id="rId7" Type="http://schemas.openxmlformats.org/officeDocument/2006/relationships/diagramQuickStyle" Target="../diagrams/quickStyle40.xml"/><Relationship Id="rId12" Type="http://schemas.openxmlformats.org/officeDocument/2006/relationships/diagramQuickStyle" Target="../diagrams/quickStyle41.xml"/><Relationship Id="rId17" Type="http://schemas.openxmlformats.org/officeDocument/2006/relationships/diagramQuickStyle" Target="../diagrams/quickStyle42.xml"/><Relationship Id="rId2" Type="http://schemas.openxmlformats.org/officeDocument/2006/relationships/image" Target="../media/image61.jpeg"/><Relationship Id="rId16" Type="http://schemas.openxmlformats.org/officeDocument/2006/relationships/diagramLayout" Target="../diagrams/layout42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0.xml"/><Relationship Id="rId11" Type="http://schemas.openxmlformats.org/officeDocument/2006/relationships/diagramLayout" Target="../diagrams/layout41.xml"/><Relationship Id="rId5" Type="http://schemas.openxmlformats.org/officeDocument/2006/relationships/diagramData" Target="../diagrams/data40.xml"/><Relationship Id="rId15" Type="http://schemas.openxmlformats.org/officeDocument/2006/relationships/diagramData" Target="../diagrams/data42.xml"/><Relationship Id="rId10" Type="http://schemas.openxmlformats.org/officeDocument/2006/relationships/diagramData" Target="../diagrams/data41.xml"/><Relationship Id="rId19" Type="http://schemas.microsoft.com/office/2007/relationships/diagramDrawing" Target="../diagrams/drawing42.xml"/><Relationship Id="rId4" Type="http://schemas.openxmlformats.org/officeDocument/2006/relationships/image" Target="../media/image43.jpeg"/><Relationship Id="rId9" Type="http://schemas.microsoft.com/office/2007/relationships/diagramDrawing" Target="../diagrams/drawing40.xml"/><Relationship Id="rId14" Type="http://schemas.microsoft.com/office/2007/relationships/diagramDrawing" Target="../diagrams/drawing4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3.xml"/><Relationship Id="rId7" Type="http://schemas.microsoft.com/office/2007/relationships/diagramDrawing" Target="../diagrams/drawing43.xm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3.xml"/><Relationship Id="rId5" Type="http://schemas.openxmlformats.org/officeDocument/2006/relationships/diagramQuickStyle" Target="../diagrams/quickStyle43.xml"/><Relationship Id="rId4" Type="http://schemas.openxmlformats.org/officeDocument/2006/relationships/diagramLayout" Target="../diagrams/layout4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http://admbbl.omsu-nnov.ru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F:\Документы\фото и видео\Юбилей 225 лет\20240609_11590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05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   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-108520" y="-99392"/>
            <a:ext cx="9324528" cy="2520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БЮДЖЕТ ДЛЯ ГРАЖДАН</a:t>
            </a:r>
          </a:p>
          <a:p>
            <a:pPr algn="ctr"/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решению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Совета депутатов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№390 от 11.12.2025г.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БОЛЬШЕБОЛДИНСКОГО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МУНИЦИПАЛЬНОГО ОКРУГА</a:t>
            </a:r>
          </a:p>
          <a:p>
            <a:pPr algn="ctr"/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«О  бюджете Большеболдинского муниципального округа</a:t>
            </a:r>
          </a:p>
          <a:p>
            <a:pPr algn="ctr"/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Нижегородской области</a:t>
            </a:r>
          </a:p>
          <a:p>
            <a:pPr algn="ctr"/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 2026 год и на плановый период 2027 и 2028 годов»</a:t>
            </a:r>
          </a:p>
        </p:txBody>
      </p:sp>
      <p:sp>
        <p:nvSpPr>
          <p:cNvPr id="10" name="Овал 9"/>
          <p:cNvSpPr/>
          <p:nvPr/>
        </p:nvSpPr>
        <p:spPr>
          <a:xfrm>
            <a:off x="8286776" y="6357958"/>
            <a:ext cx="571504" cy="214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16740" t="18494" r="15629" b="9836"/>
          <a:stretch/>
        </p:blipFill>
        <p:spPr>
          <a:xfrm>
            <a:off x="7740352" y="116632"/>
            <a:ext cx="1180818" cy="1247805"/>
          </a:xfrm>
          <a:prstGeom prst="rect">
            <a:avLst/>
          </a:prstGeom>
          <a:solidFill>
            <a:srgbClr val="4F4F4F">
              <a:alpha val="69804"/>
            </a:srgbClr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07157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Каковы основные направления  налоговой политики </a:t>
            </a:r>
            <a:b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Большеболдинского  муниципального округа </a:t>
            </a:r>
            <a:b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на 2026 год и плановый период 2027 и 2028 годов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8215338" y="6429396"/>
            <a:ext cx="571504" cy="2920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</a:rPr>
              <a:t>10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42910" y="1571612"/>
            <a:ext cx="7858180" cy="8172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7030A0"/>
                </a:solidFill>
                <a:latin typeface="Verdana" panose="020B0604030504040204" pitchFamily="34" charset="0"/>
              </a:rPr>
              <a:t>Увеличение налогового потенциала Большеболдинского муниципального округа Нижегородской области за счет налогового стимулирования деловой активности, привлечения инвестиций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42910" y="3357562"/>
            <a:ext cx="7929618" cy="8172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7030A0"/>
                </a:solidFill>
                <a:latin typeface="Verdana" panose="020B0604030504040204" pitchFamily="34" charset="0"/>
              </a:rPr>
              <a:t>Проведение мероприятий по повышению эффективности управления муниципальной собственностью, в том числе выявление земельных участков, используемых не по целевому назначению </a:t>
            </a:r>
            <a:endParaRPr lang="ru-RU" sz="1400" dirty="0">
              <a:solidFill>
                <a:srgbClr val="7030A0"/>
              </a:solidFill>
              <a:latin typeface="Verdana" panose="020B060403050404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42910" y="4500570"/>
            <a:ext cx="8001056" cy="153233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7030A0"/>
                </a:solidFill>
                <a:latin typeface="Verdana" panose="020B0604030504040204" pitchFamily="34" charset="0"/>
              </a:rPr>
              <a:t>Дальнейшее совершенствование налогового администрирования, повышение уровня ответственности главных администраторов доходов за качественное прогнозирование доходов бюджета и выполнение в полном объеме утвержденных годовых назначений по доходам, активизация </a:t>
            </a:r>
            <a:r>
              <a:rPr lang="ru-RU" sz="1400" b="1" dirty="0" err="1">
                <a:solidFill>
                  <a:srgbClr val="7030A0"/>
                </a:solidFill>
                <a:latin typeface="Verdana" panose="020B0604030504040204" pitchFamily="34" charset="0"/>
              </a:rPr>
              <a:t>претензионно-исковой</a:t>
            </a:r>
            <a:r>
              <a:rPr lang="ru-RU" sz="1400" b="1" dirty="0">
                <a:solidFill>
                  <a:srgbClr val="7030A0"/>
                </a:solidFill>
                <a:latin typeface="Verdana" panose="020B0604030504040204" pitchFamily="34" charset="0"/>
              </a:rPr>
              <a:t> деятельности</a:t>
            </a:r>
            <a:endParaRPr lang="ru-RU" sz="1400" dirty="0">
              <a:solidFill>
                <a:srgbClr val="7030A0"/>
              </a:solidFill>
              <a:latin typeface="Verdana" panose="020B060403050404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2910" y="2571744"/>
            <a:ext cx="7858180" cy="57844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7030A0"/>
                </a:solidFill>
                <a:latin typeface="Verdana" panose="020B0604030504040204" pitchFamily="34" charset="0"/>
              </a:rPr>
              <a:t>Продолжение политики обоснованности и эффективности применения налоговых льгот, отмена неэффективных и невостребованных льгот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00010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Каковы основные направления бюджетной  политики </a:t>
            </a:r>
            <a:b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Большеболдинского  муниципального округа </a:t>
            </a:r>
            <a:b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на 2026 год и плановый период 2027и 2028 годов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00298" y="1285860"/>
            <a:ext cx="3714776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Verdana" panose="020B0604030504040204" pitchFamily="34" charset="0"/>
              </a:rPr>
              <a:t>Повышение эффективности муниципального управления </a:t>
            </a:r>
            <a:endParaRPr lang="ru-RU" sz="1400" dirty="0">
              <a:solidFill>
                <a:srgbClr val="0070C0"/>
              </a:solidFill>
              <a:latin typeface="Verdan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71604" y="2000240"/>
            <a:ext cx="5715040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Verdana" panose="020B0604030504040204" pitchFamily="34" charset="0"/>
              </a:rPr>
              <a:t>Обеспечение сбалансированности и долгосрочной устойчивости бюджетной системы округа</a:t>
            </a:r>
            <a:endParaRPr lang="ru-RU" sz="1400" dirty="0">
              <a:solidFill>
                <a:srgbClr val="0070C0"/>
              </a:solidFill>
              <a:latin typeface="Verdan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85852" y="2714620"/>
            <a:ext cx="6286544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Verdana" panose="020B0604030504040204" pitchFamily="34" charset="0"/>
              </a:rPr>
              <a:t>Повышение эффективности и оптимизация </a:t>
            </a:r>
          </a:p>
          <a:p>
            <a:pPr algn="ctr"/>
            <a:r>
              <a:rPr lang="ru-RU" sz="1400" b="1" dirty="0">
                <a:solidFill>
                  <a:srgbClr val="0070C0"/>
                </a:solidFill>
                <a:latin typeface="Verdana" panose="020B0604030504040204" pitchFamily="34" charset="0"/>
              </a:rPr>
              <a:t>бюджетных  расходов </a:t>
            </a:r>
            <a:endParaRPr lang="ru-RU" sz="1400" dirty="0">
              <a:solidFill>
                <a:srgbClr val="0070C0"/>
              </a:solidFill>
              <a:latin typeface="Verdan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3357562"/>
            <a:ext cx="8143932" cy="70675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Главные приоритеты бюджетных  расходов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на 2026  год  и плановый период 2027и 2028 годов</a:t>
            </a:r>
            <a:endParaRPr lang="ru-RU" sz="2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28728" y="5500702"/>
            <a:ext cx="6286544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Verdana" panose="020B0604030504040204" pitchFamily="34" charset="0"/>
              </a:rPr>
              <a:t>Реализация региональных проектов, обеспечивающих достижение целей, показателей и результатов федеральных проектов, входящих </a:t>
            </a:r>
          </a:p>
          <a:p>
            <a:pPr algn="ctr"/>
            <a:r>
              <a:rPr lang="ru-RU" sz="1400" b="1" dirty="0">
                <a:solidFill>
                  <a:srgbClr val="0070C0"/>
                </a:solidFill>
                <a:latin typeface="Verdana" panose="020B0604030504040204" pitchFamily="34" charset="0"/>
              </a:rPr>
              <a:t>в состав национальных проектов РФ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500166" y="4286256"/>
            <a:ext cx="6143668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Verdana" panose="020B0604030504040204" pitchFamily="34" charset="0"/>
              </a:rPr>
              <a:t>Обеспечение сохранения параметров по уровню заработной платы отдельных категорий работников социальной сферы установленных  </a:t>
            </a:r>
          </a:p>
          <a:p>
            <a:pPr algn="ctr"/>
            <a:r>
              <a:rPr lang="ru-RU" sz="1400" b="1" dirty="0">
                <a:solidFill>
                  <a:srgbClr val="0070C0"/>
                </a:solidFill>
                <a:latin typeface="Verdana" panose="020B0604030504040204" pitchFamily="34" charset="0"/>
              </a:rPr>
              <a:t>Указом Президента РФ от 7 мая 2012г. №597</a:t>
            </a: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8429652" y="6429396"/>
            <a:ext cx="571504" cy="2920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</a:rPr>
              <a:t>11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вал 12"/>
          <p:cNvSpPr/>
          <p:nvPr/>
        </p:nvSpPr>
        <p:spPr>
          <a:xfrm>
            <a:off x="8429652" y="6500834"/>
            <a:ext cx="571504" cy="214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Какова динамика прогнозных показателей социально- экономического развития  округа</a:t>
            </a:r>
          </a:p>
        </p:txBody>
      </p:sp>
      <p:graphicFrame>
        <p:nvGraphicFramePr>
          <p:cNvPr id="16" name="Содержимое 1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683919"/>
              </p:ext>
            </p:extLst>
          </p:nvPr>
        </p:nvGraphicFramePr>
        <p:xfrm>
          <a:off x="1357290" y="2143116"/>
          <a:ext cx="2643206" cy="2000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643702" y="6492875"/>
            <a:ext cx="2214578" cy="222273"/>
          </a:xfrm>
        </p:spPr>
        <p:txBody>
          <a:bodyPr/>
          <a:lstStyle/>
          <a:p>
            <a:fld id="{0DF55276-7436-4E82-921F-7D04667C0D27}" type="slidenum">
              <a:rPr lang="ru-RU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12</a:t>
            </a:fld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00100" y="1214422"/>
            <a:ext cx="32147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отгруженных товаров собственного производства, выполненных работ (услуг), млн.руб.</a:t>
            </a:r>
            <a:endParaRPr lang="ru-RU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29256" y="1285860"/>
            <a:ext cx="28575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отгруженных товаров собственного производства, выполненных работ (услуг) в расчете на 1 жителя, тыс.руб.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85852" y="4143380"/>
            <a:ext cx="307183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 оплаты труда, </a:t>
            </a:r>
          </a:p>
          <a:p>
            <a:pPr algn="ctr"/>
            <a:r>
              <a:rPr lang="ru-RU" sz="13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  <a:endParaRPr lang="ru-RU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572132" y="4000504"/>
            <a:ext cx="257176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розничного товарооборота, млн. руб.</a:t>
            </a:r>
            <a:endParaRPr lang="ru-RU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182122671"/>
              </p:ext>
            </p:extLst>
          </p:nvPr>
        </p:nvGraphicFramePr>
        <p:xfrm>
          <a:off x="5643570" y="2214554"/>
          <a:ext cx="2643206" cy="1714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3206141224"/>
              </p:ext>
            </p:extLst>
          </p:nvPr>
        </p:nvGraphicFramePr>
        <p:xfrm>
          <a:off x="1428728" y="4643446"/>
          <a:ext cx="2714644" cy="1928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119619573"/>
              </p:ext>
            </p:extLst>
          </p:nvPr>
        </p:nvGraphicFramePr>
        <p:xfrm>
          <a:off x="5643570" y="4572008"/>
          <a:ext cx="2643206" cy="1928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вал 16"/>
          <p:cNvSpPr/>
          <p:nvPr/>
        </p:nvSpPr>
        <p:spPr>
          <a:xfrm>
            <a:off x="8429652" y="6500834"/>
            <a:ext cx="571504" cy="214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Сколько доходов поступает </a:t>
            </a:r>
            <a:b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 бюджет  Большеболдинского муниципального округа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786578" y="6500834"/>
            <a:ext cx="2133600" cy="214314"/>
          </a:xfrm>
        </p:spPr>
        <p:txBody>
          <a:bodyPr/>
          <a:lstStyle/>
          <a:p>
            <a:fld id="{0DF55276-7436-4E82-921F-7D04667C0D27}" type="slidenum">
              <a:rPr lang="ru-RU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13</a:t>
            </a:fld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312784378"/>
              </p:ext>
            </p:extLst>
          </p:nvPr>
        </p:nvGraphicFramePr>
        <p:xfrm>
          <a:off x="1142976" y="5214950"/>
          <a:ext cx="200026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1" name="Группа 10"/>
          <p:cNvGrpSpPr/>
          <p:nvPr/>
        </p:nvGrpSpPr>
        <p:grpSpPr>
          <a:xfrm>
            <a:off x="6143636" y="5214950"/>
            <a:ext cx="1785950" cy="1015774"/>
            <a:chOff x="0" y="84409"/>
            <a:chExt cx="1732188" cy="1200209"/>
          </a:xfrm>
          <a:scene3d>
            <a:camera prst="orthographicFront"/>
            <a:lightRig rig="flat" dir="t"/>
          </a:scene3d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0" y="84409"/>
              <a:ext cx="1732188" cy="92850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ru-RU" sz="15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2028год</a:t>
              </a:r>
            </a:p>
            <a:p>
              <a:pPr algn="ctr"/>
              <a:r>
                <a:rPr lang="ru-RU" sz="1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87,5 тыс. рублей </a:t>
              </a:r>
            </a:p>
            <a:p>
              <a:pPr algn="ctr"/>
              <a:r>
                <a:rPr lang="ru-RU" sz="1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 1 жителя</a:t>
              </a:r>
            </a:p>
          </p:txBody>
        </p:sp>
        <p:sp>
          <p:nvSpPr>
            <p:cNvPr id="13" name="Скругленный прямоугольник 4"/>
            <p:cNvSpPr/>
            <p:nvPr/>
          </p:nvSpPr>
          <p:spPr>
            <a:xfrm>
              <a:off x="65929" y="301711"/>
              <a:ext cx="1129280" cy="98290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2870" tIns="51435" rIns="102870" bIns="51435" numCol="1" spcCol="1270" anchor="ctr" anchorCtr="0">
              <a:noAutofit/>
            </a:bodyPr>
            <a:lstStyle/>
            <a:p>
              <a:pPr lvl="0" algn="ctr" defTabSz="12001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700" kern="1200" dirty="0"/>
            </a:p>
          </p:txBody>
        </p:sp>
      </p:grpSp>
      <p:sp>
        <p:nvSpPr>
          <p:cNvPr id="16" name="Скругленный прямоугольник 4"/>
          <p:cNvSpPr/>
          <p:nvPr/>
        </p:nvSpPr>
        <p:spPr>
          <a:xfrm>
            <a:off x="6786578" y="5357826"/>
            <a:ext cx="1053785" cy="831865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02870" tIns="51435" rIns="102870" bIns="51435" numCol="1" spcCol="1270" anchor="ctr" anchorCtr="0">
            <a:noAutofit/>
          </a:bodyPr>
          <a:lstStyle/>
          <a:p>
            <a:pPr lvl="0" algn="ctr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700" kern="1200" dirty="0"/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2012538354"/>
              </p:ext>
            </p:extLst>
          </p:nvPr>
        </p:nvGraphicFramePr>
        <p:xfrm>
          <a:off x="500034" y="1500174"/>
          <a:ext cx="8143932" cy="3500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729152142"/>
              </p:ext>
            </p:extLst>
          </p:nvPr>
        </p:nvGraphicFramePr>
        <p:xfrm>
          <a:off x="3643306" y="5214950"/>
          <a:ext cx="200026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8429652" y="6500834"/>
            <a:ext cx="571504" cy="214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Поступления налоговых и неналоговых доходов в бюджет Большеболдинского муниципального округа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500834"/>
            <a:ext cx="2376518" cy="220641"/>
          </a:xfrm>
        </p:spPr>
        <p:txBody>
          <a:bodyPr/>
          <a:lstStyle/>
          <a:p>
            <a:fld id="{0DF55276-7436-4E82-921F-7D04667C0D27}" type="slidenum">
              <a:rPr lang="ru-RU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14</a:t>
            </a:fld>
            <a:endParaRPr lang="ru-RU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00166" y="1500174"/>
            <a:ext cx="67866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>
              <a:solidFill>
                <a:srgbClr val="00B05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728996176"/>
              </p:ext>
            </p:extLst>
          </p:nvPr>
        </p:nvGraphicFramePr>
        <p:xfrm>
          <a:off x="500034" y="1857364"/>
          <a:ext cx="8215370" cy="435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8429652" y="6500834"/>
            <a:ext cx="571504" cy="214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Как зачисляются налоги на территории округа</a:t>
            </a: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285720" y="1214422"/>
          <a:ext cx="8001056" cy="5357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436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73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15451">
                <a:tc>
                  <a:txBody>
                    <a:bodyPr/>
                    <a:lstStyle/>
                    <a:p>
                      <a:pPr algn="ctr"/>
                      <a:r>
                        <a:rPr lang="ru-RU" sz="18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cs typeface="Aharoni" pitchFamily="2" charset="-79"/>
                        </a:rPr>
                        <a:t>Налоги и</a:t>
                      </a:r>
                      <a:r>
                        <a:rPr lang="ru-RU" sz="1800" b="0" cap="none" spc="0" baseline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cs typeface="Aharoni" pitchFamily="2" charset="-79"/>
                        </a:rPr>
                        <a:t> сборы, установленные законодательством</a:t>
                      </a:r>
                      <a:endParaRPr lang="ru-RU" sz="1800" b="0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Aharoni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 panose="020F0502020204030204" charset="0"/>
                          <a:cs typeface="Calibri" panose="020F0502020204030204" charset="0"/>
                        </a:rPr>
                        <a:t>Норматив</a:t>
                      </a:r>
                      <a:r>
                        <a:rPr lang="ru-RU" sz="1800" b="0" cap="none" spc="0" baseline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 panose="020F0502020204030204" charset="0"/>
                          <a:cs typeface="Calibri" panose="020F0502020204030204" charset="0"/>
                        </a:rPr>
                        <a:t> отчислений</a:t>
                      </a:r>
                    </a:p>
                    <a:p>
                      <a:pPr algn="ctr"/>
                      <a:r>
                        <a:rPr lang="ru-RU" sz="1800" b="0" cap="none" spc="0" baseline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 panose="020F0502020204030204" charset="0"/>
                          <a:cs typeface="Calibri" panose="020F0502020204030204" charset="0"/>
                        </a:rPr>
                        <a:t> (%)</a:t>
                      </a:r>
                      <a:endParaRPr lang="ru-RU" sz="1800" b="0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895">
                <a:tc>
                  <a:txBody>
                    <a:bodyPr/>
                    <a:lstStyle/>
                    <a:p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1.</a:t>
                      </a:r>
                      <a:r>
                        <a:rPr lang="ru-RU" sz="1200" b="1" cap="none" spc="0" baseline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 Налог на доходы физических лиц </a:t>
                      </a:r>
                      <a:endParaRPr lang="ru-RU" sz="12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100 в т.ч.</a:t>
                      </a:r>
                    </a:p>
                    <a:p>
                      <a:pPr algn="l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 82,0 -</a:t>
                      </a:r>
                      <a:r>
                        <a:rPr lang="ru-RU" sz="1200" b="1" cap="none" spc="0" baseline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 допнорматив</a:t>
                      </a:r>
                      <a:endParaRPr lang="ru-RU" sz="12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5895">
                <a:tc>
                  <a:txBody>
                    <a:bodyPr/>
                    <a:lstStyle/>
                    <a:p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2.Доходы от уплаты акцизов на нефтепродукты</a:t>
                      </a:r>
                      <a:endParaRPr lang="ru-RU" sz="12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095">
                <a:tc>
                  <a:txBody>
                    <a:bodyPr/>
                    <a:lstStyle/>
                    <a:p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3.Налоги со специальными налоговыми режимами, в том числе</a:t>
                      </a:r>
                      <a:endParaRPr lang="ru-RU" sz="12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847">
                <a:tc>
                  <a:txBody>
                    <a:bodyPr/>
                    <a:lstStyle/>
                    <a:p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3321">
                <a:tc>
                  <a:txBody>
                    <a:bodyPr/>
                    <a:lstStyle/>
                    <a:p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единый сельскохозяйственный налог</a:t>
                      </a:r>
                      <a:endParaRPr lang="ru-RU" sz="12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Calibri" panose="020F0502020204030204" charset="0"/>
                          <a:cs typeface="Calibri" panose="020F0502020204030204" charset="0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5847">
                <a:tc>
                  <a:txBody>
                    <a:bodyPr/>
                    <a:lstStyle/>
                    <a:p>
                      <a:r>
                        <a:rPr lang="ru-RU" sz="1200" b="1" kern="1200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2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Calibri" panose="020F0502020204030204" charset="0"/>
                          <a:cs typeface="Calibri" panose="020F0502020204030204" charset="0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3177">
                <a:tc>
                  <a:txBody>
                    <a:bodyPr/>
                    <a:lstStyle/>
                    <a:p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4. Налог на имущество физических</a:t>
                      </a:r>
                      <a:r>
                        <a:rPr lang="ru-RU" sz="1200" b="1" cap="none" spc="0" baseline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 лиц</a:t>
                      </a:r>
                      <a:endParaRPr lang="ru-RU" sz="12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Calibri" panose="020F0502020204030204" charset="0"/>
                          <a:cs typeface="Calibri" panose="020F0502020204030204" charset="0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3177">
                <a:tc>
                  <a:txBody>
                    <a:bodyPr/>
                    <a:lstStyle/>
                    <a:p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5. Земельный налог</a:t>
                      </a:r>
                      <a:endParaRPr lang="ru-RU" sz="12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Calibri" panose="020F0502020204030204" charset="0"/>
                          <a:cs typeface="Calibri" panose="020F0502020204030204" charset="0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0840">
                <a:tc>
                  <a:txBody>
                    <a:bodyPr/>
                    <a:lstStyle/>
                    <a:p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6. Государственная пошлина( в зависимости от установленных</a:t>
                      </a:r>
                      <a:r>
                        <a:rPr lang="ru-RU" sz="1200" b="1" cap="none" spc="0" baseline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 полномочий)</a:t>
                      </a:r>
                      <a:endParaRPr lang="ru-RU" sz="12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Calibri" panose="020F0502020204030204" charset="0"/>
                          <a:cs typeface="Calibri" panose="020F0502020204030204" charset="0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72264" y="6357958"/>
            <a:ext cx="2357454" cy="500042"/>
          </a:xfrm>
        </p:spPr>
        <p:txBody>
          <a:bodyPr/>
          <a:lstStyle/>
          <a:p>
            <a:fld id="{0DF55276-7436-4E82-921F-7D04667C0D27}" type="slidenum">
              <a:rPr lang="ru-RU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15</a:t>
            </a:fld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8429652" y="6500834"/>
            <a:ext cx="571504" cy="214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79690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Основные параметры  бюджета </a:t>
            </a:r>
            <a:b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Большеболдинского муниципального округа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500834"/>
            <a:ext cx="2376518" cy="220641"/>
          </a:xfrm>
        </p:spPr>
        <p:txBody>
          <a:bodyPr/>
          <a:lstStyle/>
          <a:p>
            <a:fld id="{0DF55276-7436-4E82-921F-7D04667C0D27}" type="slidenum">
              <a:rPr lang="ru-RU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16</a:t>
            </a:fld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113000255"/>
              </p:ext>
            </p:extLst>
          </p:nvPr>
        </p:nvGraphicFramePr>
        <p:xfrm>
          <a:off x="214282" y="1428736"/>
          <a:ext cx="8786874" cy="4967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3785683"/>
              </p:ext>
            </p:extLst>
          </p:nvPr>
        </p:nvGraphicFramePr>
        <p:xfrm>
          <a:off x="292835" y="1089413"/>
          <a:ext cx="8501122" cy="55645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97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89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45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06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27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45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00066">
                <a:tc>
                  <a:txBody>
                    <a:bodyPr/>
                    <a:lstStyle/>
                    <a:p>
                      <a:r>
                        <a:rPr lang="ru-RU" sz="16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Наименование</a:t>
                      </a:r>
                      <a:endParaRPr lang="ru-RU" sz="1600" b="0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Исполнение в 2024 году</a:t>
                      </a:r>
                      <a:endParaRPr lang="ru-RU" sz="1600" b="0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Ожидаемые</a:t>
                      </a:r>
                      <a:r>
                        <a:rPr lang="ru-RU" sz="1600" b="0" cap="none" spc="0" baseline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16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на 2025 год</a:t>
                      </a:r>
                      <a:endParaRPr lang="ru-RU" sz="1600" b="0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План на 2026 год</a:t>
                      </a:r>
                      <a:endParaRPr lang="ru-RU" sz="1600" b="0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План на 2027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План </a:t>
                      </a:r>
                    </a:p>
                    <a:p>
                      <a:pPr algn="ctr"/>
                      <a:r>
                        <a:rPr lang="ru-RU" sz="16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на 2028 год</a:t>
                      </a:r>
                      <a:endParaRPr lang="ru-RU" sz="1600" b="0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5946">
                <a:tc>
                  <a:txBody>
                    <a:bodyPr/>
                    <a:lstStyle/>
                    <a:p>
                      <a:pPr algn="ctr"/>
                      <a:r>
                        <a:rPr lang="ru-RU" sz="13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Налоговые и неналоговые доходы, всего млн.руб.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3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300" b="0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235,2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3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3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282,8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3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3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340,3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3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3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293,9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3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3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316,0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592">
                <a:tc>
                  <a:txBody>
                    <a:bodyPr/>
                    <a:lstStyle/>
                    <a:p>
                      <a:pPr algn="ctr"/>
                      <a:r>
                        <a:rPr lang="ru-RU" sz="13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002060"/>
                          </a:solidFill>
                          <a:effectLst/>
                        </a:rPr>
                        <a:t>Налоговые доходы всего, из них</a:t>
                      </a:r>
                      <a:endParaRPr lang="ru-RU" sz="13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214,2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258,2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263,1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rgbClr val="002060"/>
                          </a:solidFill>
                          <a:latin typeface="+mn-lt"/>
                        </a:rPr>
                        <a:t>286,6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rgbClr val="002060"/>
                          </a:solidFill>
                        </a:rPr>
                        <a:t>308,6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540"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Налог на доходы физических лиц</a:t>
                      </a:r>
                      <a:endParaRPr lang="ru-RU" sz="12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186,1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n-lt"/>
                        </a:rPr>
                        <a:t>223,8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n-lt"/>
                        </a:rPr>
                        <a:t>226,6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245,4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265,8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513"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Акцизы</a:t>
                      </a:r>
                      <a:endParaRPr lang="ru-RU" sz="12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n-lt"/>
                        </a:rPr>
                        <a:t>9,6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14,7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15,3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928"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Налоги на совокупный доход</a:t>
                      </a:r>
                      <a:r>
                        <a:rPr lang="en-US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 </a:t>
                      </a:r>
                      <a:r>
                        <a:rPr lang="en-US" sz="10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(</a:t>
                      </a:r>
                      <a:r>
                        <a:rPr lang="ru-RU" sz="10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УСНО,ЕСХН,ПСН)</a:t>
                      </a:r>
                      <a:endParaRPr lang="ru-RU" sz="10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n-lt"/>
                        </a:rPr>
                        <a:t>9,2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4828"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Налог на имущество физических лиц</a:t>
                      </a:r>
                      <a:endParaRPr lang="ru-RU" sz="12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n-lt"/>
                        </a:rPr>
                        <a:t>4,0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4818"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Земельный</a:t>
                      </a:r>
                      <a:r>
                        <a:rPr lang="ru-RU" sz="1200" b="1" cap="none" spc="0" baseline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 налог</a:t>
                      </a:r>
                      <a:endParaRPr lang="ru-RU" sz="12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9126">
                <a:tc>
                  <a:txBody>
                    <a:bodyPr/>
                    <a:lstStyle/>
                    <a:p>
                      <a:pPr algn="ctr"/>
                      <a:r>
                        <a:rPr lang="ru-RU" sz="13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Неналоговы</a:t>
                      </a:r>
                      <a:r>
                        <a:rPr lang="ru-RU" sz="1300" b="1" cap="none" spc="0" baseline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е доходы всего, из них</a:t>
                      </a:r>
                      <a:endParaRPr lang="ru-RU" sz="13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24,6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77,2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6726"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Аренда земли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6224"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Аренда имущества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9094"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Продажа земли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65,3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9088"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Продажа имущества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9088">
                <a:tc>
                  <a:txBody>
                    <a:bodyPr/>
                    <a:lstStyle/>
                    <a:p>
                      <a:pPr algn="ctr"/>
                      <a:endParaRPr lang="ru-RU" sz="12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7" name="Овал 6"/>
          <p:cNvSpPr/>
          <p:nvPr/>
        </p:nvSpPr>
        <p:spPr>
          <a:xfrm>
            <a:off x="8429652" y="6500834"/>
            <a:ext cx="571504" cy="214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79690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Какие налоги поступают </a:t>
            </a:r>
            <a:b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 бюджет Большеболдинского муниципального округа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095596" y="6742880"/>
            <a:ext cx="289560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429396"/>
            <a:ext cx="2376518" cy="292079"/>
          </a:xfrm>
        </p:spPr>
        <p:txBody>
          <a:bodyPr/>
          <a:lstStyle/>
          <a:p>
            <a:fld id="{0DF55276-7436-4E82-921F-7D04667C0D27}" type="slidenum">
              <a:rPr lang="ru-RU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17</a:t>
            </a:fld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8429652" y="6500834"/>
            <a:ext cx="571504" cy="214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79690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Из каких поступлений формируются доходы  </a:t>
            </a:r>
            <a:b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Большеболдинского муниципального округа 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500834"/>
            <a:ext cx="2376518" cy="220641"/>
          </a:xfrm>
        </p:spPr>
        <p:txBody>
          <a:bodyPr/>
          <a:lstStyle/>
          <a:p>
            <a:fld id="{0DF55276-7436-4E82-921F-7D04667C0D27}" type="slidenum">
              <a:rPr lang="ru-RU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18</a:t>
            </a:fld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252151"/>
              </p:ext>
            </p:extLst>
          </p:nvPr>
        </p:nvGraphicFramePr>
        <p:xfrm>
          <a:off x="500034" y="1142984"/>
          <a:ext cx="8215370" cy="5566647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7432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06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06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06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0282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002060"/>
                          </a:solidFill>
                        </a:rPr>
                        <a:t>Наименование</a:t>
                      </a: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rgbClr val="002060"/>
                        </a:solidFill>
                        <a:latin typeface="Calibri" panose="020F0502020204030204"/>
                      </a:endParaRPr>
                    </a:p>
                  </a:txBody>
                  <a:tcPr marL="9255" marR="9255" marT="925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002060"/>
                          </a:solidFill>
                        </a:rPr>
                        <a:t>Прогноз</a:t>
                      </a: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rgbClr val="002060"/>
                        </a:solidFill>
                        <a:latin typeface="Calibri" panose="020F0502020204030204"/>
                      </a:endParaRPr>
                    </a:p>
                  </a:txBody>
                  <a:tcPr marL="9255" marR="9255" marT="925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6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002060"/>
                          </a:solidFill>
                        </a:rPr>
                        <a:t>2026</a:t>
                      </a: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rgbClr val="002060"/>
                        </a:solidFill>
                        <a:latin typeface="Calibri" panose="020F0502020204030204"/>
                      </a:endParaRPr>
                    </a:p>
                  </a:txBody>
                  <a:tcPr marL="9255" marR="9255" marT="925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002060"/>
                          </a:solidFill>
                        </a:rPr>
                        <a:t>2027</a:t>
                      </a: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rgbClr val="002060"/>
                        </a:solidFill>
                        <a:latin typeface="Calibri" panose="020F0502020204030204"/>
                      </a:endParaRPr>
                    </a:p>
                  </a:txBody>
                  <a:tcPr marL="9255" marR="9255" marT="925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002060"/>
                          </a:solidFill>
                        </a:rPr>
                        <a:t>2028</a:t>
                      </a: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rgbClr val="002060"/>
                        </a:solidFill>
                        <a:latin typeface="Calibri" panose="020F0502020204030204"/>
                      </a:endParaRPr>
                    </a:p>
                  </a:txBody>
                  <a:tcPr marL="9255" marR="9255" marT="925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81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rgbClr val="002060"/>
                          </a:solidFill>
                        </a:rPr>
                        <a:t>Доходы- всего: (млн. рублей)</a:t>
                      </a:r>
                      <a:endParaRPr lang="ru-RU" sz="1200" b="1" i="0" u="none" strike="noStrike" dirty="0">
                        <a:solidFill>
                          <a:srgbClr val="002060"/>
                        </a:solidFill>
                        <a:latin typeface="Calibri" panose="020F0502020204030204"/>
                      </a:endParaRPr>
                    </a:p>
                  </a:txBody>
                  <a:tcPr marL="9255" marR="9255" marT="925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1</a:t>
                      </a:r>
                      <a:r>
                        <a:rPr lang="ru-RU" sz="1200" b="1" i="0" u="none" strike="noStrike" baseline="0" dirty="0">
                          <a:solidFill>
                            <a:srgbClr val="002060"/>
                          </a:solidFill>
                          <a:latin typeface="+mn-lt"/>
                        </a:rPr>
                        <a:t> 705,8</a:t>
                      </a:r>
                      <a:endParaRPr lang="ru-RU" sz="1200" b="1" i="0" u="none" strike="noStrike" dirty="0">
                        <a:solidFill>
                          <a:srgbClr val="002060"/>
                        </a:solidFill>
                        <a:latin typeface="Calibri" panose="020F0502020204030204"/>
                      </a:endParaRPr>
                    </a:p>
                  </a:txBody>
                  <a:tcPr marL="9255" marR="9255" marT="925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1</a:t>
                      </a:r>
                      <a:r>
                        <a:rPr lang="ru-RU" sz="1200" b="1" i="0" u="none" strike="noStrike" baseline="0" dirty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 815,3</a:t>
                      </a:r>
                      <a:endParaRPr lang="ru-RU" sz="1200" b="1" i="0" u="none" strike="noStrike" dirty="0">
                        <a:solidFill>
                          <a:srgbClr val="002060"/>
                        </a:solidFill>
                        <a:latin typeface="Calibri" panose="020F0502020204030204"/>
                      </a:endParaRPr>
                    </a:p>
                  </a:txBody>
                  <a:tcPr marL="9255" marR="9255" marT="925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894,5</a:t>
                      </a:r>
                    </a:p>
                  </a:txBody>
                  <a:tcPr marL="9255" marR="9255" marT="925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10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rgbClr val="002060"/>
                          </a:solidFill>
                        </a:rPr>
                        <a:t>Налоговые и неналоговые доходы - всего:</a:t>
                      </a:r>
                      <a:endParaRPr lang="ru-RU" sz="1200" b="1" i="0" u="none" strike="noStrike" dirty="0">
                        <a:solidFill>
                          <a:srgbClr val="002060"/>
                        </a:solidFill>
                        <a:latin typeface="Calibri" panose="020F0502020204030204"/>
                      </a:endParaRPr>
                    </a:p>
                  </a:txBody>
                  <a:tcPr marL="9255" marR="9255" marT="925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340,3</a:t>
                      </a:r>
                    </a:p>
                  </a:txBody>
                  <a:tcPr marL="9255" marR="9255" marT="925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293,9</a:t>
                      </a:r>
                    </a:p>
                  </a:txBody>
                  <a:tcPr marL="9255" marR="9255" marT="925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316,0</a:t>
                      </a:r>
                    </a:p>
                  </a:txBody>
                  <a:tcPr marL="9255" marR="9255" marT="925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916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rgbClr val="002060"/>
                          </a:solidFill>
                        </a:rPr>
                        <a:t>Налоговые доходы - всего:</a:t>
                      </a:r>
                      <a:endParaRPr lang="ru-RU" sz="1200" b="1" i="0" u="none" strike="noStrike" dirty="0">
                        <a:solidFill>
                          <a:srgbClr val="002060"/>
                        </a:solidFill>
                        <a:latin typeface="Calibri" panose="020F0502020204030204"/>
                      </a:endParaRPr>
                    </a:p>
                  </a:txBody>
                  <a:tcPr marL="9255" marR="9255" marT="925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263,1</a:t>
                      </a:r>
                    </a:p>
                  </a:txBody>
                  <a:tcPr marL="9255" marR="9255" marT="925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286,6</a:t>
                      </a:r>
                    </a:p>
                  </a:txBody>
                  <a:tcPr marL="9255" marR="9255" marT="925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308,6</a:t>
                      </a:r>
                    </a:p>
                  </a:txBody>
                  <a:tcPr marL="9255" marR="9255" marT="925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881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rgbClr val="002060"/>
                          </a:solidFill>
                        </a:rPr>
                        <a:t>в т.ч.     НДФЛ</a:t>
                      </a:r>
                      <a:endParaRPr lang="ru-RU" sz="1200" b="1" i="0" u="none" strike="noStrike" dirty="0">
                        <a:solidFill>
                          <a:srgbClr val="002060"/>
                        </a:solidFill>
                        <a:latin typeface="Calibri" panose="020F0502020204030204"/>
                      </a:endParaRPr>
                    </a:p>
                  </a:txBody>
                  <a:tcPr marL="9255" marR="9255" marT="9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226,6</a:t>
                      </a:r>
                    </a:p>
                  </a:txBody>
                  <a:tcPr marL="9255" marR="9255" marT="9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245,4</a:t>
                      </a:r>
                    </a:p>
                  </a:txBody>
                  <a:tcPr marL="9255" marR="9255" marT="9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265,8</a:t>
                      </a:r>
                    </a:p>
                  </a:txBody>
                  <a:tcPr marL="9255" marR="9255" marT="925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619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               Акцизы</a:t>
                      </a:r>
                    </a:p>
                  </a:txBody>
                  <a:tcPr marL="9255" marR="9255" marT="9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11,0</a:t>
                      </a:r>
                    </a:p>
                  </a:txBody>
                  <a:tcPr marL="9255" marR="9255" marT="9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14,7</a:t>
                      </a:r>
                    </a:p>
                  </a:txBody>
                  <a:tcPr marL="9255" marR="9255" marT="9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15,3</a:t>
                      </a:r>
                    </a:p>
                  </a:txBody>
                  <a:tcPr marL="9255" marR="9255" marT="925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619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rgbClr val="002060"/>
                          </a:solidFill>
                        </a:rPr>
                        <a:t>              Налоги на совокупный доход </a:t>
                      </a:r>
                      <a:endParaRPr lang="ru-RU" sz="1200" b="1" i="0" u="none" strike="noStrike" dirty="0">
                        <a:solidFill>
                          <a:srgbClr val="002060"/>
                        </a:solidFill>
                        <a:latin typeface="Calibri" panose="020F0502020204030204"/>
                      </a:endParaRPr>
                    </a:p>
                  </a:txBody>
                  <a:tcPr marL="9255" marR="9255" marT="9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7,7</a:t>
                      </a:r>
                    </a:p>
                  </a:txBody>
                  <a:tcPr marL="9255" marR="9255" marT="9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8,0</a:t>
                      </a:r>
                    </a:p>
                  </a:txBody>
                  <a:tcPr marL="9255" marR="9255" marT="9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8,2</a:t>
                      </a:r>
                    </a:p>
                  </a:txBody>
                  <a:tcPr marL="9255" marR="9255" marT="925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75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              Налоги</a:t>
                      </a:r>
                      <a:r>
                        <a:rPr lang="ru-RU" sz="1200" b="1" i="0" u="none" strike="noStrike" baseline="0" dirty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 на имущество</a:t>
                      </a:r>
                      <a:endParaRPr lang="ru-RU" sz="1200" b="1" i="0" u="none" strike="noStrike" dirty="0">
                        <a:solidFill>
                          <a:srgbClr val="002060"/>
                        </a:solidFill>
                        <a:latin typeface="Calibri" panose="020F0502020204030204"/>
                      </a:endParaRPr>
                    </a:p>
                  </a:txBody>
                  <a:tcPr marL="9255" marR="9255" marT="9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12,6</a:t>
                      </a:r>
                    </a:p>
                  </a:txBody>
                  <a:tcPr marL="9255" marR="9255" marT="9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13,1</a:t>
                      </a:r>
                    </a:p>
                  </a:txBody>
                  <a:tcPr marL="9255" marR="9255" marT="9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13,6</a:t>
                      </a:r>
                    </a:p>
                  </a:txBody>
                  <a:tcPr marL="9255" marR="9255" marT="925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75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rgbClr val="002060"/>
                          </a:solidFill>
                        </a:rPr>
                        <a:t>             Государственная пошлина</a:t>
                      </a:r>
                      <a:endParaRPr lang="ru-RU" sz="1200" b="1" i="0" u="none" strike="noStrike" dirty="0">
                        <a:solidFill>
                          <a:srgbClr val="002060"/>
                        </a:solidFill>
                        <a:latin typeface="Calibri" panose="020F0502020204030204"/>
                      </a:endParaRPr>
                    </a:p>
                  </a:txBody>
                  <a:tcPr marL="9255" marR="9255" marT="9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4,5</a:t>
                      </a:r>
                    </a:p>
                  </a:txBody>
                  <a:tcPr marL="9255" marR="9255" marT="9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4,6</a:t>
                      </a:r>
                    </a:p>
                  </a:txBody>
                  <a:tcPr marL="9255" marR="9255" marT="9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4,7</a:t>
                      </a:r>
                    </a:p>
                  </a:txBody>
                  <a:tcPr marL="9255" marR="9255" marT="925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729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rgbClr val="002060"/>
                          </a:solidFill>
                        </a:rPr>
                        <a:t>Неналоговые доходы- всего:</a:t>
                      </a:r>
                      <a:endParaRPr lang="ru-RU" sz="1200" b="1" i="0" u="none" strike="noStrike" dirty="0">
                        <a:solidFill>
                          <a:srgbClr val="002060"/>
                        </a:solidFill>
                        <a:latin typeface="Calibri" panose="020F0502020204030204"/>
                      </a:endParaRPr>
                    </a:p>
                  </a:txBody>
                  <a:tcPr marL="9255" marR="9255" marT="925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77,2</a:t>
                      </a:r>
                    </a:p>
                  </a:txBody>
                  <a:tcPr marL="9255" marR="9255" marT="925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7,3</a:t>
                      </a:r>
                    </a:p>
                  </a:txBody>
                  <a:tcPr marL="9255" marR="9255" marT="925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7,4</a:t>
                      </a:r>
                    </a:p>
                  </a:txBody>
                  <a:tcPr marL="9255" marR="9255" marT="925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728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rgbClr val="002060"/>
                          </a:solidFill>
                        </a:rPr>
                        <a:t>Безвозмездные поступления - всего:</a:t>
                      </a:r>
                      <a:endParaRPr lang="ru-RU" sz="1200" b="1" i="0" u="none" strike="noStrike" dirty="0">
                        <a:solidFill>
                          <a:srgbClr val="002060"/>
                        </a:solidFill>
                        <a:latin typeface="Calibri" panose="020F0502020204030204"/>
                      </a:endParaRPr>
                    </a:p>
                  </a:txBody>
                  <a:tcPr marL="9255" marR="9255" marT="925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1 365,5</a:t>
                      </a:r>
                    </a:p>
                  </a:txBody>
                  <a:tcPr marL="9255" marR="9255" marT="925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1 521,4</a:t>
                      </a:r>
                    </a:p>
                  </a:txBody>
                  <a:tcPr marL="9255" marR="9255" marT="925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578,5</a:t>
                      </a:r>
                    </a:p>
                  </a:txBody>
                  <a:tcPr marL="9255" marR="9255" marT="925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0942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rgbClr val="002060"/>
                          </a:solidFill>
                        </a:rPr>
                        <a:t>Безвозмездные поступления от других бюджетов  бюджетной системы Российской Федерации</a:t>
                      </a:r>
                      <a:endParaRPr lang="ru-RU" sz="1200" b="1" i="0" u="none" strike="noStrike" dirty="0">
                        <a:solidFill>
                          <a:srgbClr val="002060"/>
                        </a:solidFill>
                        <a:latin typeface="Calibri" panose="020F0502020204030204"/>
                      </a:endParaRPr>
                    </a:p>
                  </a:txBody>
                  <a:tcPr marL="9255" marR="9255" marT="925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1 </a:t>
                      </a:r>
                      <a:r>
                        <a:rPr lang="ru-RU" sz="1200" b="1" i="0" u="none" strike="noStrike" dirty="0" smtClean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292,3</a:t>
                      </a:r>
                      <a:endParaRPr lang="ru-RU" sz="1200" b="1" i="0" u="none" strike="noStrike" dirty="0">
                        <a:solidFill>
                          <a:srgbClr val="002060"/>
                        </a:solidFill>
                        <a:latin typeface="Calibri" panose="020F0502020204030204"/>
                      </a:endParaRPr>
                    </a:p>
                  </a:txBody>
                  <a:tcPr marL="9255" marR="9255" marT="925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1 425,1</a:t>
                      </a:r>
                    </a:p>
                  </a:txBody>
                  <a:tcPr marL="9255" marR="9255" marT="925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578,5</a:t>
                      </a:r>
                    </a:p>
                  </a:txBody>
                  <a:tcPr marL="9255" marR="9255" marT="925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881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solidFill>
                            <a:srgbClr val="002060"/>
                          </a:solidFill>
                        </a:rPr>
                        <a:t>в т.ч. - дотации</a:t>
                      </a:r>
                      <a:endParaRPr lang="ru-RU" sz="1200" b="1" i="0" u="none" strike="noStrike">
                        <a:solidFill>
                          <a:srgbClr val="002060"/>
                        </a:solidFill>
                        <a:latin typeface="Calibri" panose="020F0502020204030204"/>
                      </a:endParaRPr>
                    </a:p>
                  </a:txBody>
                  <a:tcPr marL="9255" marR="9255" marT="9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278,3</a:t>
                      </a:r>
                      <a:endParaRPr lang="ru-RU" sz="1200" b="1" i="0" u="none" strike="noStrike" dirty="0">
                        <a:solidFill>
                          <a:srgbClr val="002060"/>
                        </a:solidFill>
                        <a:latin typeface="Calibri" panose="020F0502020204030204"/>
                      </a:endParaRPr>
                    </a:p>
                  </a:txBody>
                  <a:tcPr marL="9255" marR="9255" marT="9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237,7</a:t>
                      </a:r>
                    </a:p>
                  </a:txBody>
                  <a:tcPr marL="9255" marR="9255" marT="9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244,1</a:t>
                      </a:r>
                    </a:p>
                  </a:txBody>
                  <a:tcPr marL="9255" marR="9255" marT="9255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124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rgbClr val="002060"/>
                          </a:solidFill>
                        </a:rPr>
                        <a:t>             субсидии</a:t>
                      </a:r>
                      <a:endParaRPr lang="ru-RU" sz="1200" b="1" i="0" u="none" strike="noStrike" dirty="0">
                        <a:solidFill>
                          <a:srgbClr val="002060"/>
                        </a:solidFill>
                        <a:latin typeface="Calibri" panose="020F0502020204030204"/>
                      </a:endParaRPr>
                    </a:p>
                  </a:txBody>
                  <a:tcPr marL="9255" marR="9255" marT="9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733 ,4</a:t>
                      </a:r>
                    </a:p>
                  </a:txBody>
                  <a:tcPr marL="9255" marR="9255" marT="9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906,6</a:t>
                      </a:r>
                    </a:p>
                  </a:txBody>
                  <a:tcPr marL="9255" marR="9255" marT="9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45,1</a:t>
                      </a:r>
                    </a:p>
                  </a:txBody>
                  <a:tcPr marL="9255" marR="9255" marT="9255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881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solidFill>
                            <a:srgbClr val="002060"/>
                          </a:solidFill>
                        </a:rPr>
                        <a:t>             субвенции</a:t>
                      </a:r>
                      <a:endParaRPr lang="ru-RU" sz="1200" b="1" i="0" u="none" strike="noStrike">
                        <a:solidFill>
                          <a:srgbClr val="002060"/>
                        </a:solidFill>
                        <a:latin typeface="Calibri" panose="020F0502020204030204"/>
                      </a:endParaRPr>
                    </a:p>
                  </a:txBody>
                  <a:tcPr marL="9255" marR="9255" marT="9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279,6</a:t>
                      </a:r>
                    </a:p>
                  </a:txBody>
                  <a:tcPr marL="9255" marR="9255" marT="9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279,7</a:t>
                      </a:r>
                    </a:p>
                  </a:txBody>
                  <a:tcPr marL="9255" marR="9255" marT="9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288,3</a:t>
                      </a:r>
                    </a:p>
                  </a:txBody>
                  <a:tcPr marL="9255" marR="9255" marT="9255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790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solidFill>
                            <a:srgbClr val="002060"/>
                          </a:solidFill>
                        </a:rPr>
                        <a:t>             иные межбюджетные трансферты</a:t>
                      </a:r>
                      <a:endParaRPr lang="ru-RU" sz="1200" b="1" i="0" u="none" strike="noStrike">
                        <a:solidFill>
                          <a:srgbClr val="002060"/>
                        </a:solidFill>
                        <a:latin typeface="Calibri" panose="020F0502020204030204"/>
                      </a:endParaRPr>
                    </a:p>
                  </a:txBody>
                  <a:tcPr marL="9255" marR="9255" marT="9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1,0</a:t>
                      </a:r>
                    </a:p>
                  </a:txBody>
                  <a:tcPr marL="9255" marR="9255" marT="9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1,0</a:t>
                      </a:r>
                    </a:p>
                  </a:txBody>
                  <a:tcPr marL="9255" marR="9255" marT="9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1,1</a:t>
                      </a:r>
                    </a:p>
                  </a:txBody>
                  <a:tcPr marL="9255" marR="9255" marT="9255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790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Прочие безвозмездные поступления в бюджеты муниципальных округов</a:t>
                      </a:r>
                    </a:p>
                  </a:txBody>
                  <a:tcPr marL="9255" marR="9255" marT="9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73,2</a:t>
                      </a:r>
                    </a:p>
                  </a:txBody>
                  <a:tcPr marL="9255" marR="9255" marT="9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smtClean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96,3</a:t>
                      </a:r>
                      <a:endParaRPr lang="ru-RU" sz="1200" b="1" i="0" u="none" strike="noStrike" dirty="0">
                        <a:solidFill>
                          <a:srgbClr val="002060"/>
                        </a:solidFill>
                        <a:latin typeface="Calibri" panose="020F0502020204030204"/>
                      </a:endParaRPr>
                    </a:p>
                  </a:txBody>
                  <a:tcPr marL="9255" marR="9255" marT="9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latin typeface="Calibri" panose="020F0502020204030204"/>
                        </a:rPr>
                        <a:t>0,0</a:t>
                      </a:r>
                    </a:p>
                  </a:txBody>
                  <a:tcPr marL="9255" marR="9255" marT="9255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8429652" y="6500834"/>
            <a:ext cx="571504" cy="214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Формирование доходов бюджета </a:t>
            </a:r>
            <a:b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Большеболдинского муниципального округа 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429396"/>
            <a:ext cx="2376518" cy="292079"/>
          </a:xfrm>
        </p:spPr>
        <p:txBody>
          <a:bodyPr/>
          <a:lstStyle/>
          <a:p>
            <a:fld id="{0DF55276-7436-4E82-921F-7D04667C0D27}" type="slidenum">
              <a:rPr lang="ru-RU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19</a:t>
            </a:fld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08219086"/>
              </p:ext>
            </p:extLst>
          </p:nvPr>
        </p:nvGraphicFramePr>
        <p:xfrm>
          <a:off x="5167429" y="1785918"/>
          <a:ext cx="3214710" cy="2214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048914280"/>
              </p:ext>
            </p:extLst>
          </p:nvPr>
        </p:nvGraphicFramePr>
        <p:xfrm>
          <a:off x="285720" y="4071942"/>
          <a:ext cx="3071834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864766127"/>
              </p:ext>
            </p:extLst>
          </p:nvPr>
        </p:nvGraphicFramePr>
        <p:xfrm>
          <a:off x="5286380" y="4071942"/>
          <a:ext cx="3143272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3357554" y="3071810"/>
            <a:ext cx="2071702" cy="2214578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4">
                    <a:lumMod val="75000"/>
                  </a:schemeClr>
                </a:solidFill>
              </a:rPr>
              <a:t>Безвозмездные поступления</a:t>
            </a:r>
          </a:p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Налоговые доходы</a:t>
            </a:r>
          </a:p>
          <a:p>
            <a:pPr algn="ctr"/>
            <a:r>
              <a:rPr lang="ru-RU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Неналоговые доходы</a:t>
            </a: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453971849"/>
              </p:ext>
            </p:extLst>
          </p:nvPr>
        </p:nvGraphicFramePr>
        <p:xfrm>
          <a:off x="5143504" y="1500174"/>
          <a:ext cx="3000396" cy="2214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2750870927"/>
              </p:ext>
            </p:extLst>
          </p:nvPr>
        </p:nvGraphicFramePr>
        <p:xfrm>
          <a:off x="500034" y="1571612"/>
          <a:ext cx="3071834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857224" y="1785926"/>
            <a:ext cx="428628" cy="214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>
              <a:solidFill>
                <a:schemeClr val="tx1"/>
              </a:solidFill>
            </a:endParaRPr>
          </a:p>
        </p:txBody>
      </p:sp>
      <p:graphicFrame>
        <p:nvGraphicFramePr>
          <p:cNvPr id="18" name="Диаграмма 17"/>
          <p:cNvGraphicFramePr/>
          <p:nvPr/>
        </p:nvGraphicFramePr>
        <p:xfrm>
          <a:off x="714348" y="1428736"/>
          <a:ext cx="3000396" cy="2214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8358214" y="6429396"/>
            <a:ext cx="571504" cy="214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    2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500034" y="357166"/>
            <a:ext cx="7772400" cy="42862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Что такое «Бюджет для граждан»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42910" y="1285860"/>
            <a:ext cx="7715250" cy="4857784"/>
          </a:xfrm>
          <a:prstGeom prst="flowChartPunchedTap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indent="100330" algn="just"/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anose="02020603050405020304" pitchFamily="18" charset="0"/>
              </a:rPr>
              <a:t>     </a:t>
            </a:r>
            <a:r>
              <a:rPr lang="ru-RU" sz="2000" b="1" i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для граждан» </a:t>
            </a:r>
            <a:r>
              <a:rPr lang="ru-RU" sz="2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- информационный сборник, который познакомит население округа с основными положениями главного финансового документа Большеболдинского муниципального округа -  бюджета округа, а именно проекта  бюджета            на 2026 год и на плановый период 2027 и 2028 годов. В сборнике в доступной форме представлено описание доходов, расходов бюджета и их структуры, приоритетные направления  расходования бюджетных средств, объемы бюджетных ассигнований, направляемых на финансирование социально-значимых мероприятий в сфере образования,  культуры,   </a:t>
            </a:r>
            <a:r>
              <a:rPr lang="ru-RU" sz="20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</a:t>
            </a:r>
            <a:r>
              <a:rPr lang="ru-RU" sz="2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– коммунального хозяйства и других сферах.</a:t>
            </a:r>
          </a:p>
          <a:p>
            <a:pPr algn="just"/>
            <a:endParaRPr lang="ru-RU" sz="2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    «Бюджет для граждан» нацелен на широкий круг пользователей - всех граждан Большеболдинского муниципального округа, интересы которых в той или иной мере затронуты  бюджетом Большеболдинского муниципального округа.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8429652" y="6500834"/>
            <a:ext cx="571504" cy="214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i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На какие расходы планируется направить средства в рамках  реализации бюджетной политики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143636" y="6357958"/>
            <a:ext cx="2786082" cy="292079"/>
          </a:xfrm>
        </p:spPr>
        <p:txBody>
          <a:bodyPr/>
          <a:lstStyle/>
          <a:p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  <a:p>
            <a:r>
              <a:rPr lang="ru-RU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   </a:t>
            </a:r>
            <a:fld id="{0DF55276-7436-4E82-921F-7D04667C0D27}" type="slidenum">
              <a:rPr lang="ru-RU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20</a:t>
            </a:fld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346327033"/>
              </p:ext>
            </p:extLst>
          </p:nvPr>
        </p:nvGraphicFramePr>
        <p:xfrm>
          <a:off x="642910" y="3253440"/>
          <a:ext cx="7960383" cy="132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4062785142"/>
              </p:ext>
            </p:extLst>
          </p:nvPr>
        </p:nvGraphicFramePr>
        <p:xfrm>
          <a:off x="642910" y="5000636"/>
          <a:ext cx="7858180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2161300958"/>
              </p:ext>
            </p:extLst>
          </p:nvPr>
        </p:nvGraphicFramePr>
        <p:xfrm>
          <a:off x="571472" y="1571611"/>
          <a:ext cx="8001056" cy="1318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3" name="Скругленный прямоугольник 4"/>
          <p:cNvSpPr/>
          <p:nvPr/>
        </p:nvSpPr>
        <p:spPr>
          <a:xfrm>
            <a:off x="688340" y="4045585"/>
            <a:ext cx="7767955" cy="83566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lvl="0" algn="ctr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800" b="1" kern="12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Овал 21"/>
          <p:cNvSpPr/>
          <p:nvPr/>
        </p:nvSpPr>
        <p:spPr>
          <a:xfrm>
            <a:off x="8429652" y="6500834"/>
            <a:ext cx="571504" cy="214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85725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Как  распределены  расходы  бюджета  округа</a:t>
            </a:r>
            <a:b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на 2026 год  по отраслям </a:t>
            </a:r>
            <a:b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071802" y="6286520"/>
            <a:ext cx="289560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500834"/>
            <a:ext cx="2305080" cy="220641"/>
          </a:xfrm>
        </p:spPr>
        <p:txBody>
          <a:bodyPr/>
          <a:lstStyle/>
          <a:p>
            <a:fld id="{0DF55276-7436-4E82-921F-7D04667C0D27}" type="slidenum">
              <a:rPr lang="ru-RU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21</a:t>
            </a:fld>
            <a:endParaRPr lang="ru-RU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graphicFrame>
        <p:nvGraphicFramePr>
          <p:cNvPr id="27" name="Схема 26"/>
          <p:cNvGraphicFramePr/>
          <p:nvPr/>
        </p:nvGraphicFramePr>
        <p:xfrm>
          <a:off x="3408668" y="1357298"/>
          <a:ext cx="2326663" cy="2616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3643306" y="3244334"/>
            <a:ext cx="15716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71079136"/>
              </p:ext>
            </p:extLst>
          </p:nvPr>
        </p:nvGraphicFramePr>
        <p:xfrm>
          <a:off x="422532" y="1231649"/>
          <a:ext cx="7929618" cy="5072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Овал 21"/>
          <p:cNvSpPr/>
          <p:nvPr/>
        </p:nvSpPr>
        <p:spPr>
          <a:xfrm>
            <a:off x="8429652" y="6500834"/>
            <a:ext cx="571504" cy="214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Как  распределены  расходы  бюджета  округа</a:t>
            </a:r>
            <a:b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на 2027-2028 годы по отраслям </a:t>
            </a:r>
            <a:b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(без учета условно утверждаемых расходов)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500834"/>
            <a:ext cx="2305080" cy="220641"/>
          </a:xfrm>
        </p:spPr>
        <p:txBody>
          <a:bodyPr/>
          <a:lstStyle/>
          <a:p>
            <a:fld id="{0DF55276-7436-4E82-921F-7D04667C0D27}" type="slidenum">
              <a:rPr lang="ru-RU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22</a:t>
            </a:fld>
            <a:endParaRPr lang="ru-RU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graphicFrame>
        <p:nvGraphicFramePr>
          <p:cNvPr id="27" name="Схема 26"/>
          <p:cNvGraphicFramePr/>
          <p:nvPr/>
        </p:nvGraphicFramePr>
        <p:xfrm>
          <a:off x="3408668" y="1357298"/>
          <a:ext cx="2326663" cy="2616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3643306" y="3244334"/>
            <a:ext cx="15716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506649733"/>
              </p:ext>
            </p:extLst>
          </p:nvPr>
        </p:nvGraphicFramePr>
        <p:xfrm>
          <a:off x="4301164" y="1384559"/>
          <a:ext cx="4717421" cy="5286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550682128"/>
              </p:ext>
            </p:extLst>
          </p:nvPr>
        </p:nvGraphicFramePr>
        <p:xfrm>
          <a:off x="-127478" y="1393017"/>
          <a:ext cx="4698305" cy="5286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57158" y="971526"/>
          <a:ext cx="8286807" cy="5329661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3438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60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8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85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23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68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67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238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u="none" strike="noStrike" dirty="0"/>
                        <a:t>  </a:t>
                      </a:r>
                      <a:r>
                        <a:rPr lang="ru-RU" sz="1000" b="1" u="none" strike="noStrike" dirty="0"/>
                        <a:t>Наименование расходов                                                        (раздел, подраздел)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/>
                        <a:t>Исполнено за 2024год</a:t>
                      </a:r>
                    </a:p>
                    <a:p>
                      <a:pPr algn="ctr" fontAlgn="t"/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/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/>
                        <a:t>Прогноз                    на 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/>
                        <a:t>% к 2025 году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/>
                        <a:t>Прогноз                  на 2027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/>
                        <a:t>Прогноз                на 2028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55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/>
                        <a:t> </a:t>
                      </a:r>
                      <a:r>
                        <a:rPr lang="ru-RU" sz="1000" b="1" u="none" strike="noStrike" dirty="0"/>
                        <a:t>1. Общегосударственные вопросы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98493,1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106289,1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111575,5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105,0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101885,1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104202,1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62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Функционирование высшего должностного лица субъекта   </a:t>
                      </a:r>
                    </a:p>
                    <a:p>
                      <a:pPr algn="l" fontAlgn="b"/>
                      <a:r>
                        <a:rPr lang="ru-RU" sz="10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ru-RU" sz="1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Российской Федерации и муниципального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3832,0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latin typeface="Calibri" panose="020F0502020204030204"/>
                        </a:rPr>
                        <a:t>2619,5</a:t>
                      </a:r>
                    </a:p>
                  </a:txBody>
                  <a:tcPr marL="7246" marR="7246" marT="7246" marB="0" anchor="b">
                    <a:solidFill>
                      <a:srgbClr val="ED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2611,9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99,7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2611,9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2611,9</a:t>
                      </a:r>
                    </a:p>
                  </a:txBody>
                  <a:tcPr marL="7246" marR="7246" marT="7246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546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/>
                        <a:t>   </a:t>
                      </a:r>
                      <a:r>
                        <a:rPr lang="ru-RU" sz="1000" u="none" strike="noStrike" dirty="0"/>
                        <a:t>Функционирование законодательных (представительных) о</a:t>
                      </a:r>
                      <a:r>
                        <a:rPr lang="en-US" sz="1000" u="none" strike="noStrike" dirty="0"/>
                        <a:t> </a:t>
                      </a:r>
                    </a:p>
                    <a:p>
                      <a:pPr algn="l" fontAlgn="b"/>
                      <a:r>
                        <a:rPr lang="ru-RU" sz="1000" u="none" strike="noStrike" baseline="0" dirty="0"/>
                        <a:t>   </a:t>
                      </a:r>
                      <a:r>
                        <a:rPr lang="ru-RU" sz="1000" u="none" strike="noStrike" dirty="0"/>
                        <a:t>органов государственной власти и представительных  </a:t>
                      </a:r>
                    </a:p>
                    <a:p>
                      <a:pPr algn="l" fontAlgn="b"/>
                      <a:r>
                        <a:rPr lang="ru-RU" sz="1000" u="none" strike="noStrike" baseline="0" dirty="0"/>
                        <a:t>   </a:t>
                      </a:r>
                      <a:r>
                        <a:rPr lang="ru-RU" sz="1000" u="none" strike="noStrike" dirty="0"/>
                        <a:t>органов муниципальных образований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3875,5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latin typeface="Calibri" panose="020F0502020204030204"/>
                        </a:rPr>
                        <a:t>4599,5</a:t>
                      </a:r>
                    </a:p>
                  </a:txBody>
                  <a:tcPr marL="7246" marR="7246" marT="7246" marB="0" anchor="b">
                    <a:solidFill>
                      <a:srgbClr val="ED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4622,7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92,8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4506,3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4622,7</a:t>
                      </a:r>
                    </a:p>
                  </a:txBody>
                  <a:tcPr marL="7246" marR="7246" marT="7246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31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   Функционирование Правительства Российской Федерации,    </a:t>
                      </a:r>
                    </a:p>
                    <a:p>
                      <a:pPr algn="l" fontAlgn="b"/>
                      <a:r>
                        <a:rPr lang="ru-RU" sz="1000" u="none" strike="noStrike" baseline="0" dirty="0"/>
                        <a:t>   </a:t>
                      </a:r>
                      <a:r>
                        <a:rPr lang="ru-RU" sz="1000" u="none" strike="noStrike" dirty="0"/>
                        <a:t>высших исполнительных органов государственной власти  </a:t>
                      </a:r>
                    </a:p>
                    <a:p>
                      <a:pPr algn="l" fontAlgn="b"/>
                      <a:r>
                        <a:rPr lang="ru-RU" sz="1000" u="none" strike="noStrike" baseline="0" dirty="0"/>
                        <a:t>   </a:t>
                      </a:r>
                      <a:r>
                        <a:rPr lang="ru-RU" sz="1000" u="none" strike="noStrike" dirty="0"/>
                        <a:t>субъектов Российской Федерации, местных администраций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46808,7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latin typeface="Calibri" panose="020F0502020204030204"/>
                        </a:rPr>
                        <a:t>49661,9</a:t>
                      </a:r>
                    </a:p>
                  </a:txBody>
                  <a:tcPr marL="7246" marR="7246" marT="7246" marB="0" anchor="b">
                    <a:solidFill>
                      <a:srgbClr val="ED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51120,6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102,9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49830,8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51120,6</a:t>
                      </a:r>
                    </a:p>
                  </a:txBody>
                  <a:tcPr marL="7246" marR="7246" marT="7246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75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   Судебная система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6,0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6,5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66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в 10 р.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5,0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5,5</a:t>
                      </a:r>
                    </a:p>
                  </a:txBody>
                  <a:tcPr marL="7246" marR="7246" marT="7246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097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   Обеспечение деятельности финансовых, налоговых и </a:t>
                      </a:r>
                    </a:p>
                    <a:p>
                      <a:pPr algn="l" fontAlgn="b"/>
                      <a:r>
                        <a:rPr lang="ru-RU" sz="1000" u="none" strike="noStrike" baseline="0" dirty="0"/>
                        <a:t>   </a:t>
                      </a:r>
                      <a:r>
                        <a:rPr lang="ru-RU" sz="1000" u="none" strike="noStrike" dirty="0"/>
                        <a:t>таможенных органов и органов финансового (финансово-</a:t>
                      </a:r>
                    </a:p>
                    <a:p>
                      <a:pPr algn="l" fontAlgn="b"/>
                      <a:r>
                        <a:rPr lang="ru-RU" sz="1000" u="none" strike="noStrike" baseline="0" dirty="0"/>
                        <a:t>   </a:t>
                      </a:r>
                      <a:r>
                        <a:rPr lang="ru-RU" sz="1000" u="none" strike="noStrike" dirty="0"/>
                        <a:t>бюджетного) надзора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12088,7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14976,2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14164,8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94,6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13808,1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14164,8</a:t>
                      </a:r>
                    </a:p>
                  </a:txBody>
                  <a:tcPr marL="7246" marR="7246" marT="7246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310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   Резервные фонды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1592,3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1501,4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94,3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0,0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0,0</a:t>
                      </a:r>
                    </a:p>
                  </a:txBody>
                  <a:tcPr marL="7246" marR="7246" marT="7246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   Другие общегосударственные вопросы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31882,2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32833,2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37488,1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114,2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31123,0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31676,6</a:t>
                      </a:r>
                    </a:p>
                  </a:txBody>
                  <a:tcPr marL="7246" marR="7246" marT="7246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877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/>
                        <a:t> 2. Национальная оборона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356,9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402,7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581,6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144,4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646,0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816,1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37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   Мобилизационная и вневойсковая подготовка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356,9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402,7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581,6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144,4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646,0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816,1</a:t>
                      </a:r>
                    </a:p>
                  </a:txBody>
                  <a:tcPr marL="7246" marR="7246" marT="7246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263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/>
                        <a:t> 3. Национальная безопасность и правоохранительная </a:t>
                      </a:r>
                    </a:p>
                    <a:p>
                      <a:pPr algn="l" fontAlgn="b"/>
                      <a:r>
                        <a:rPr lang="ru-RU" sz="1000" b="1" u="none" strike="noStrike" baseline="0" dirty="0"/>
                        <a:t> </a:t>
                      </a:r>
                      <a:r>
                        <a:rPr lang="ru-RU" sz="1000" b="1" u="none" strike="noStrike" dirty="0"/>
                        <a:t>деятельность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26578,5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32655,8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35451,6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108,6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34549,0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35379,6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1454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   Защита населения и территории от чрезвычайных ситуаций </a:t>
                      </a:r>
                    </a:p>
                    <a:p>
                      <a:pPr algn="l" fontAlgn="b"/>
                      <a:r>
                        <a:rPr lang="ru-RU" sz="1000" u="none" strike="noStrike" baseline="0" dirty="0"/>
                        <a:t>   </a:t>
                      </a:r>
                      <a:r>
                        <a:rPr lang="ru-RU" sz="1000" u="none" strike="noStrike" dirty="0"/>
                        <a:t>природного и техногенного характера, пожарная  </a:t>
                      </a:r>
                    </a:p>
                    <a:p>
                      <a:pPr algn="l" fontAlgn="b"/>
                      <a:r>
                        <a:rPr lang="ru-RU" sz="1000" u="none" strike="noStrike" baseline="0" dirty="0"/>
                        <a:t>   </a:t>
                      </a:r>
                      <a:r>
                        <a:rPr lang="ru-RU" sz="1000" u="none" strike="noStrike" dirty="0"/>
                        <a:t>безопасность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26383,5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32455,8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35271,6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108,7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34349,0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35179,6</a:t>
                      </a:r>
                    </a:p>
                  </a:txBody>
                  <a:tcPr marL="7246" marR="7246" marT="7246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346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   Другие вопросы в области национальной безопасности и </a:t>
                      </a:r>
                    </a:p>
                    <a:p>
                      <a:pPr algn="l" fontAlgn="b"/>
                      <a:r>
                        <a:rPr lang="ru-RU" sz="1000" u="none" strike="noStrike" baseline="0" dirty="0"/>
                        <a:t>   </a:t>
                      </a:r>
                      <a:r>
                        <a:rPr lang="ru-RU" sz="1000" u="none" strike="noStrike" dirty="0"/>
                        <a:t>правоохранительной деятельности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195,0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200,0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180,0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90,0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200,0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200,0</a:t>
                      </a:r>
                    </a:p>
                  </a:txBody>
                  <a:tcPr marL="7246" marR="7246" marT="7246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65403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Сведения о расходах  бюджета Большеболдинского муниципального округа </a:t>
            </a:r>
            <a:b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</a:br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по разделам и подразделам бюджетной классификации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572272"/>
            <a:ext cx="2895600" cy="14920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01090" y="6429396"/>
            <a:ext cx="542900" cy="28575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</a:rPr>
              <a:t>23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72396" y="785794"/>
            <a:ext cx="1128714" cy="1428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Тыс.руб.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28596" y="1071546"/>
          <a:ext cx="8215369" cy="5425508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3408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8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7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90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8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98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95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7200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/>
                        <a:t>Наименование расходов                                                        (раздел, подраздел)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/>
                        <a:t>Исполнено за 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/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/>
                        <a:t>Прогноз                    на 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/>
                        <a:t>% к 2025 году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/>
                        <a:t>Прогноз                  на 2027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/>
                        <a:t>Прогноз                на 2028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75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/>
                        <a:t> 4. Национальная экономика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199659,0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404442,3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256131,4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63,3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248067,4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56276,0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29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   Общеэкономические вопросы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0,0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0,0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0,0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0,0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0,0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0,0</a:t>
                      </a:r>
                    </a:p>
                  </a:txBody>
                  <a:tcPr marL="7246" marR="7246" marT="7246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929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   Сельское хозяйство и рыболовство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93548,7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99015,1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7620,6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7,7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9120,6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7620,6</a:t>
                      </a:r>
                    </a:p>
                  </a:txBody>
                  <a:tcPr marL="7246" marR="7246" marT="7246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77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   Водное хозяйство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0,0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0,0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0,0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0,0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0,0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0,0</a:t>
                      </a:r>
                    </a:p>
                  </a:txBody>
                  <a:tcPr marL="7246" marR="7246" marT="7246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880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   Транспорт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13029,1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15946,0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14351,4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90,0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2737,0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13244,6</a:t>
                      </a:r>
                    </a:p>
                  </a:txBody>
                  <a:tcPr marL="7246" marR="7246" marT="7246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929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   Дорожное хозяйство (дорожные фонды)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81736,1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15307,0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16884,4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110,3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15347,1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15934,9</a:t>
                      </a:r>
                    </a:p>
                  </a:txBody>
                  <a:tcPr marL="7246" marR="7246" marT="7246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929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   Связь и информатика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436,0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589,3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515,3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87,4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395,3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395,3</a:t>
                      </a:r>
                    </a:p>
                  </a:txBody>
                  <a:tcPr marL="7246" marR="7246" marT="7246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12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   Другие вопросы в области национальной экономики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10909,1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273584,9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216759,7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79,2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220467,4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19080,6</a:t>
                      </a:r>
                    </a:p>
                  </a:txBody>
                  <a:tcPr marL="7246" marR="7246" marT="7246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173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/>
                        <a:t> 5. Жилищно-коммунальное хозяйство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452216,7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760069,6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668471,5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87,9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810065,8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49346,9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351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   Жилищное хозяйство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30932,6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343140,9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11600,9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в 3,4 р.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754,2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828,9</a:t>
                      </a:r>
                    </a:p>
                  </a:txBody>
                  <a:tcPr marL="7246" marR="7246" marT="7246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222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   Коммунальное хозяйство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250691,2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352382,7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554154,1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157,3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768641,0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7281,8</a:t>
                      </a:r>
                    </a:p>
                  </a:txBody>
                  <a:tcPr marL="7246" marR="7246" marT="7246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   Благоустройство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88845,0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42792,9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31720,3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74,1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21726,6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21791,6</a:t>
                      </a:r>
                    </a:p>
                  </a:txBody>
                  <a:tcPr marL="7246" marR="7246" marT="7246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955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   Другие вопросы в области жилищно-коммунального  </a:t>
                      </a:r>
                    </a:p>
                    <a:p>
                      <a:pPr algn="l" fontAlgn="b"/>
                      <a:r>
                        <a:rPr lang="ru-RU" sz="1000" u="none" strike="noStrike" baseline="0" dirty="0"/>
                        <a:t>   </a:t>
                      </a:r>
                      <a:r>
                        <a:rPr lang="ru-RU" sz="1000" u="none" strike="noStrike" dirty="0"/>
                        <a:t>хозяйства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81747,9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21753,1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70996,2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3,3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18944,0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19444,6</a:t>
                      </a:r>
                    </a:p>
                  </a:txBody>
                  <a:tcPr marL="7246" marR="7246" marT="7246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026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 6.Охрана окружающей среды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0,0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0,0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0,0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0,0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0,0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0,0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142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   Сбор, удаление отходов и очистка сточных вод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>
                    <a:solidFill>
                      <a:srgbClr val="ED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0,0</a:t>
                      </a:r>
                    </a:p>
                  </a:txBody>
                  <a:tcPr marL="7246" marR="7246" marT="7246" marB="0" anchor="b">
                    <a:solidFill>
                      <a:srgbClr val="ED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0,0</a:t>
                      </a:r>
                    </a:p>
                  </a:txBody>
                  <a:tcPr marL="7246" marR="7246" marT="7246" marB="0" anchor="b">
                    <a:solidFill>
                      <a:srgbClr val="ED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0,0</a:t>
                      </a:r>
                    </a:p>
                  </a:txBody>
                  <a:tcPr marL="7246" marR="7246" marT="7246" marB="0" anchor="b">
                    <a:solidFill>
                      <a:srgbClr val="ED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0,0</a:t>
                      </a:r>
                    </a:p>
                  </a:txBody>
                  <a:tcPr marL="7246" marR="7246" marT="7246" marB="0" anchor="b">
                    <a:solidFill>
                      <a:srgbClr val="ED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0,0</a:t>
                      </a:r>
                    </a:p>
                  </a:txBody>
                  <a:tcPr marL="7246" marR="7246" marT="7246" marB="0" anchor="b">
                    <a:solidFill>
                      <a:srgbClr val="ED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0,0</a:t>
                      </a:r>
                    </a:p>
                  </a:txBody>
                  <a:tcPr marL="7246" marR="7246" marT="7246" marB="0" anchor="b">
                    <a:solidFill>
                      <a:srgbClr val="ED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026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/>
                        <a:t> 7. Образование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418640,7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435777,1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451835,0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103,7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444819,6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457966,4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075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   Дошкольное образование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79215,3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87224,5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85296,3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97,8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88102,1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90835,9</a:t>
                      </a:r>
                    </a:p>
                  </a:txBody>
                  <a:tcPr marL="7246" marR="7246" marT="7246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12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   Общее образование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254917,9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255385,2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264145,5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103,4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263014,8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271337,5</a:t>
                      </a:r>
                    </a:p>
                  </a:txBody>
                  <a:tcPr marL="7246" marR="7246" marT="7246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3050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   Дополнительное образование детей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38763,8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40387,5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48127,9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119,2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43881,6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45055,6</a:t>
                      </a:r>
                    </a:p>
                  </a:txBody>
                  <a:tcPr marL="7246" marR="7246" marT="7246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3075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   Молодежная политика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123,0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90,0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6222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   Другие вопросы в области образования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45620,7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52689,9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54265,3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103,0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49821,1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50737,4</a:t>
                      </a:r>
                    </a:p>
                  </a:txBody>
                  <a:tcPr marL="7246" marR="7246" marT="7246" marB="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65403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Сведения о расходах  бюджета Большеболдинского муниципального  округа </a:t>
            </a:r>
            <a:b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</a:br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по разделам и подразделам бюджетной классификации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643710"/>
            <a:ext cx="2895600" cy="7776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01090" y="6429396"/>
            <a:ext cx="542900" cy="28575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</a:rPr>
              <a:t>24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65403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Сведения о расходах  бюджета Большеболдинского муниципального  округа </a:t>
            </a:r>
            <a:b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</a:br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по разделам и подразделам бюджетной классификации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571736" y="6286520"/>
            <a:ext cx="4357718" cy="365125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Без учета условно утверждаемых расходов</a:t>
            </a:r>
          </a:p>
          <a:p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11785" y="1285875"/>
          <a:ext cx="8332470" cy="412750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3456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1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32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70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10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12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3878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/>
                        <a:t>Наименование расходов                                                        (раздел, подраздел)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/>
                        <a:t>Исполнено за 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/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/>
                        <a:t>Прогноз                    на 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/>
                        <a:t>% к 2025 году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/>
                        <a:t>Прогноз                  на 2027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/>
                        <a:t>Прогноз                на 2028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49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/>
                        <a:t> 8. Культура и кинематография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142103,0</a:t>
                      </a:r>
                    </a:p>
                  </a:txBody>
                  <a:tcPr marL="7246" marR="7246" marT="7246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142103</a:t>
                      </a:r>
                    </a:p>
                  </a:txBody>
                  <a:tcPr marL="7246" marR="7246" marT="7246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138157,6</a:t>
                      </a:r>
                    </a:p>
                  </a:txBody>
                  <a:tcPr marL="7246" marR="7246" marT="7246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97,2</a:t>
                      </a:r>
                    </a:p>
                  </a:txBody>
                  <a:tcPr marL="7246" marR="7246" marT="7246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124146,8</a:t>
                      </a:r>
                    </a:p>
                  </a:txBody>
                  <a:tcPr marL="7246" marR="7246" marT="7246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127008,3</a:t>
                      </a:r>
                    </a:p>
                  </a:txBody>
                  <a:tcPr marL="7246" marR="7246" marT="7246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    Культура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83788,2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110851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103744,2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93,6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90587,2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92594,9</a:t>
                      </a:r>
                    </a:p>
                  </a:txBody>
                  <a:tcPr marL="7246" marR="7246" marT="7246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36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    Другие вопросы в области культуры и кинематографии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25192,1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31252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34413,4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110,1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33559,6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34413,4</a:t>
                      </a:r>
                    </a:p>
                  </a:txBody>
                  <a:tcPr marL="7246" marR="7246" marT="7246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03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/>
                        <a:t> 9. Социальная политика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18190,3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22231,6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25929,2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116,6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22658,6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22658,8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62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    Пенсионное обеспечение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6043,0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6043,0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8713,2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144,2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7841,9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7841,9</a:t>
                      </a:r>
                    </a:p>
                  </a:txBody>
                  <a:tcPr marL="7246" marR="7246" marT="7246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    Социальное обеспечение населения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48,4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2688,7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2441,1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90,8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41,8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41,8</a:t>
                      </a:r>
                    </a:p>
                  </a:txBody>
                  <a:tcPr marL="7246" marR="7246" marT="7246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749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    Охрана семьи и детства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11890,4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13291,4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14587,3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109,7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14587,3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14587,3</a:t>
                      </a:r>
                    </a:p>
                  </a:txBody>
                  <a:tcPr marL="7246" marR="7246" marT="7246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    Другие вопросы в области социальной политики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208,5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208,5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187,6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90,0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187,6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187,6</a:t>
                      </a:r>
                    </a:p>
                  </a:txBody>
                  <a:tcPr marL="7246" marR="7246" marT="7246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03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/>
                        <a:t> 10. Физическая культура и спорт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6555,6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8676,8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12418,7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143,1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9502,7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9494,0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    Массовый спорт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605,0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4966,9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8659,6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174,3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5834,9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5834,9</a:t>
                      </a:r>
                    </a:p>
                  </a:txBody>
                  <a:tcPr marL="7246" marR="7246" marT="7246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591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    Другие вопросы в области физической культуры и спорта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5950,6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3709,9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3759,1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101,3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3667,8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3759,1</a:t>
                      </a:r>
                    </a:p>
                  </a:txBody>
                  <a:tcPr marL="7246" marR="7246" marT="7246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/>
                        <a:t> 11. Средства массовой информации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6703,9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3339,3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5240,3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156,9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3240,3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3240,3</a:t>
                      </a:r>
                    </a:p>
                  </a:txBody>
                  <a:tcPr marL="7246" marR="7246" marT="724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955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    Телевидение</a:t>
                      </a:r>
                      <a:r>
                        <a:rPr lang="ru-RU" sz="1000" b="0" i="0" u="none" strike="noStrike" baseline="0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 и радиовещание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1000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0,0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0,0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0,0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0,0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0,0</a:t>
                      </a:r>
                    </a:p>
                  </a:txBody>
                  <a:tcPr marL="7246" marR="7246" marT="7246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   Периодическая печать и издательства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5703,9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3339,3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3240,3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97,0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3240,3</a:t>
                      </a:r>
                    </a:p>
                  </a:txBody>
                  <a:tcPr marL="7246" marR="7246" marT="7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3240,3</a:t>
                      </a:r>
                    </a:p>
                  </a:txBody>
                  <a:tcPr marL="7246" marR="7246" marT="7246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/>
                        <a:t>  ВСЕГО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7246" marR="7246" marT="7246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928299,0</a:t>
                      </a:r>
                    </a:p>
                  </a:txBody>
                  <a:tcPr marL="7246" marR="7246" marT="7246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1915987,3</a:t>
                      </a:r>
                    </a:p>
                  </a:txBody>
                  <a:tcPr marL="7246" marR="7246" marT="7246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1705792,4</a:t>
                      </a:r>
                    </a:p>
                  </a:txBody>
                  <a:tcPr marL="7246" marR="7246" marT="7246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89,0</a:t>
                      </a:r>
                    </a:p>
                  </a:txBody>
                  <a:tcPr marL="7246" marR="7246" marT="7246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1799581,3</a:t>
                      </a:r>
                    </a:p>
                  </a:txBody>
                  <a:tcPr marL="7246" marR="7246" marT="7246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866488,3</a:t>
                      </a:r>
                    </a:p>
                  </a:txBody>
                  <a:tcPr marL="7246" marR="7246" marT="7246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01090" y="6429396"/>
            <a:ext cx="542900" cy="28575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</a:rPr>
              <a:t>25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65403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Программные и </a:t>
            </a:r>
            <a:r>
              <a:rPr lang="ru-RU" sz="2400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непрограммные</a:t>
            </a: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расходы  бюджета  </a:t>
            </a:r>
            <a:b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Большеболдинского муниципального округа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857488" y="6356350"/>
            <a:ext cx="3643338" cy="365125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Без учета условно утверждаемых расходов</a:t>
            </a:r>
          </a:p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143900" y="6357958"/>
            <a:ext cx="542900" cy="28575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</a:rPr>
              <a:t>26</a:t>
            </a:r>
            <a:endParaRPr lang="ru-RU" b="1" dirty="0">
              <a:solidFill>
                <a:schemeClr val="tx1"/>
              </a:solidFill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500034" y="1142984"/>
          <a:ext cx="8143932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Правая фигурная скобка 8"/>
          <p:cNvSpPr/>
          <p:nvPr/>
        </p:nvSpPr>
        <p:spPr>
          <a:xfrm>
            <a:off x="3857620" y="1428736"/>
            <a:ext cx="285752" cy="107157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65403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Информация о реализации регионального проекта  </a:t>
            </a:r>
            <a:b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«Современный облик сельских  территорий» в 2026-2027 годах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386746" y="6339791"/>
            <a:ext cx="542900" cy="28575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</a:rPr>
              <a:t>27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115296" y="875467"/>
            <a:ext cx="1143008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Тыс.руб.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2177007"/>
              </p:ext>
            </p:extLst>
          </p:nvPr>
        </p:nvGraphicFramePr>
        <p:xfrm>
          <a:off x="204405" y="1124744"/>
          <a:ext cx="8544058" cy="4394753"/>
        </p:xfrm>
        <a:graphic>
          <a:graphicData uri="http://schemas.openxmlformats.org/drawingml/2006/table">
            <a:tbl>
              <a:tblPr/>
              <a:tblGrid>
                <a:gridCol w="1151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75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8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89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49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931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4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8459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978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9217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9199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669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Наименование </a:t>
                      </a:r>
                    </a:p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 проекта</a:t>
                      </a:r>
                    </a:p>
                  </a:txBody>
                  <a:tcPr marL="6056" marR="6056" marT="6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2026</a:t>
                      </a:r>
                    </a:p>
                  </a:txBody>
                  <a:tcPr marL="6056" marR="6056" marT="60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6056" marR="6056" marT="60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2027</a:t>
                      </a:r>
                    </a:p>
                  </a:txBody>
                  <a:tcPr marL="6056" marR="6056" marT="60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6056" marR="6056" marT="60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9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Всего</a:t>
                      </a:r>
                    </a:p>
                  </a:txBody>
                  <a:tcPr marL="6056" marR="6056" marT="6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Средства </a:t>
                      </a:r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федераль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ного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бюджета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56" marR="6056" marT="6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  <a:p>
                      <a:pPr algn="ctr" fontAlgn="b"/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Средства областного бюджета</a:t>
                      </a:r>
                    </a:p>
                    <a:p>
                      <a:pPr algn="ctr" fontAlgn="b"/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  <a:p>
                      <a:pPr algn="ctr" fontAlgn="b"/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6056" marR="6056" marT="60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  <a:p>
                      <a:pPr algn="ctr" fontAlgn="b"/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Средства местного бюджета</a:t>
                      </a:r>
                    </a:p>
                    <a:p>
                      <a:pPr algn="ctr" fontAlgn="b"/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6056" marR="6056" marT="60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  <a:p>
                      <a:pPr algn="ctr" fontAlgn="b"/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  <a:p>
                      <a:pPr algn="ctr" fontAlgn="b"/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Внебюд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  <a:p>
                      <a:pPr algn="ctr" fontAlgn="b"/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жет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  <a:p>
                      <a:pPr algn="ctr" fontAlgn="b"/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  <a:p>
                      <a:pPr algn="ctr" fontAlgn="b"/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  <a:p>
                      <a:pPr algn="ctr" fontAlgn="b"/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  <a:p>
                      <a:pPr algn="ctr" fontAlgn="b"/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6056" marR="6056" marT="6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Всего</a:t>
                      </a:r>
                    </a:p>
                  </a:txBody>
                  <a:tcPr marL="6056" marR="6056" marT="6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Средства </a:t>
                      </a:r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федераль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ного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бюджета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56" marR="6056" marT="6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  <a:p>
                      <a:pPr algn="ctr" fontAlgn="b"/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Средства областного бюджета</a:t>
                      </a:r>
                    </a:p>
                    <a:p>
                      <a:pPr algn="ctr" fontAlgn="b"/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  <a:p>
                      <a:pPr algn="ctr" fontAlgn="b"/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6056" marR="6056" marT="6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  <a:p>
                      <a:pPr algn="ctr" fontAlgn="b"/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Средства</a:t>
                      </a:r>
                    </a:p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 местного</a:t>
                      </a:r>
                    </a:p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 бюджета</a:t>
                      </a:r>
                    </a:p>
                  </a:txBody>
                  <a:tcPr marL="6056" marR="6056" marT="60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  <a:p>
                      <a:pPr algn="ctr" fontAlgn="b"/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  <a:p>
                      <a:pPr algn="ctr" fontAlgn="b"/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Внебюд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  <a:p>
                      <a:pPr algn="ctr" fontAlgn="b"/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жет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  <a:p>
                      <a:pPr algn="ctr" fontAlgn="b"/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  <a:p>
                      <a:pPr algn="ctr" fontAlgn="b"/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  <a:p>
                      <a:pPr algn="ctr" fontAlgn="b"/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  <a:p>
                      <a:pPr algn="ctr" fontAlgn="b"/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6056" marR="6056" marT="6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638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Строительство нового водозабора с сетями  водоснабжения на территории </a:t>
                      </a:r>
                    </a:p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с. Б-Болдино</a:t>
                      </a:r>
                      <a:r>
                        <a:rPr lang="ru-RU" sz="1000" b="1" i="0" u="none" strike="noStrike" baseline="0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6056" marR="6056" marT="6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530000</a:t>
                      </a:r>
                    </a:p>
                  </a:txBody>
                  <a:tcPr marL="6056" marR="6056" marT="6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442327,0</a:t>
                      </a:r>
                    </a:p>
                  </a:txBody>
                  <a:tcPr marL="6056" marR="6056" marT="6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32939,3</a:t>
                      </a:r>
                    </a:p>
                  </a:txBody>
                  <a:tcPr marL="6056" marR="6056" marT="6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1733,7</a:t>
                      </a:r>
                    </a:p>
                  </a:txBody>
                  <a:tcPr marL="6056" marR="6056" marT="6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53000,0</a:t>
                      </a:r>
                    </a:p>
                  </a:txBody>
                  <a:tcPr marL="6056" marR="6056" marT="6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761359,2</a:t>
                      </a:r>
                    </a:p>
                  </a:txBody>
                  <a:tcPr marL="6056" marR="6056" marT="6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628655,0</a:t>
                      </a:r>
                    </a:p>
                  </a:txBody>
                  <a:tcPr marL="6056" marR="6056" marT="6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53739,8</a:t>
                      </a:r>
                    </a:p>
                  </a:txBody>
                  <a:tcPr marL="6056" marR="6056" marT="6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2828,5</a:t>
                      </a:r>
                    </a:p>
                  </a:txBody>
                  <a:tcPr marL="6056" marR="6056" marT="6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76135,9</a:t>
                      </a:r>
                    </a:p>
                  </a:txBody>
                  <a:tcPr marL="6056" marR="6056" marT="6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71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Строительство</a:t>
                      </a:r>
                      <a:r>
                        <a:rPr lang="ru-RU" sz="1000" b="1" i="0" u="none" strike="noStrike" baseline="0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 здания </a:t>
                      </a:r>
                      <a:r>
                        <a:rPr lang="ru-RU" sz="1000" b="1" i="0" u="none" strike="noStrike" baseline="0" dirty="0" err="1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социо</a:t>
                      </a:r>
                      <a:r>
                        <a:rPr lang="ru-RU" sz="1000" b="1" i="0" u="none" strike="noStrike" baseline="0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-культурного и делового центра Б-Болдинского </a:t>
                      </a:r>
                      <a:r>
                        <a:rPr lang="ru-RU" sz="1000" b="1" i="0" u="none" strike="noStrike" baseline="0" dirty="0" err="1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мун-го</a:t>
                      </a:r>
                      <a:r>
                        <a:rPr lang="ru-RU" sz="1000" b="1" i="0" u="none" strike="noStrike" baseline="0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 округа</a:t>
                      </a:r>
                    </a:p>
                  </a:txBody>
                  <a:tcPr marL="6056" marR="6056" marT="6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202525,5</a:t>
                      </a:r>
                    </a:p>
                  </a:txBody>
                  <a:tcPr marL="6056" marR="6056" marT="6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168773,0</a:t>
                      </a:r>
                    </a:p>
                  </a:txBody>
                  <a:tcPr marL="6056" marR="6056" marT="6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12568,3</a:t>
                      </a:r>
                    </a:p>
                  </a:txBody>
                  <a:tcPr marL="6056" marR="6056" marT="6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961,6</a:t>
                      </a:r>
                    </a:p>
                  </a:txBody>
                  <a:tcPr marL="6056" marR="6056" marT="6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20222,6</a:t>
                      </a:r>
                    </a:p>
                  </a:txBody>
                  <a:tcPr marL="6056" marR="6056" marT="6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201730,0</a:t>
                      </a:r>
                    </a:p>
                  </a:txBody>
                  <a:tcPr marL="6056" marR="6056" marT="6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265965,7</a:t>
                      </a:r>
                    </a:p>
                  </a:txBody>
                  <a:tcPr marL="6056" marR="6056" marT="6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14187,5</a:t>
                      </a:r>
                    </a:p>
                  </a:txBody>
                  <a:tcPr marL="6056" marR="6056" marT="6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1476,8</a:t>
                      </a:r>
                    </a:p>
                  </a:txBody>
                  <a:tcPr marL="6056" marR="6056" marT="6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20100,0</a:t>
                      </a:r>
                    </a:p>
                  </a:txBody>
                  <a:tcPr marL="6056" marR="6056" marT="6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12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ВСЕГО</a:t>
                      </a:r>
                    </a:p>
                    <a:p>
                      <a:pPr algn="ctr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a:txBody>
                  <a:tcPr marL="6056" marR="6056" marT="60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732525,5</a:t>
                      </a:r>
                    </a:p>
                  </a:txBody>
                  <a:tcPr marL="6056" marR="6056" marT="6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611100</a:t>
                      </a:r>
                    </a:p>
                  </a:txBody>
                  <a:tcPr marL="6056" marR="6056" marT="6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45507,6</a:t>
                      </a:r>
                    </a:p>
                  </a:txBody>
                  <a:tcPr marL="6056" marR="6056" marT="6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2695,3</a:t>
                      </a:r>
                    </a:p>
                  </a:txBody>
                  <a:tcPr marL="6056" marR="6056" marT="6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73222,6</a:t>
                      </a:r>
                    </a:p>
                  </a:txBody>
                  <a:tcPr marL="6056" marR="6056" marT="6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963089,2</a:t>
                      </a:r>
                    </a:p>
                  </a:txBody>
                  <a:tcPr marL="6056" marR="6056" marT="6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794620,7</a:t>
                      </a:r>
                    </a:p>
                  </a:txBody>
                  <a:tcPr marL="6056" marR="6056" marT="6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67927,3</a:t>
                      </a:r>
                    </a:p>
                  </a:txBody>
                  <a:tcPr marL="6056" marR="6056" marT="6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4305,3</a:t>
                      </a:r>
                    </a:p>
                  </a:txBody>
                  <a:tcPr marL="6056" marR="6056" marT="6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96235,9</a:t>
                      </a:r>
                    </a:p>
                  </a:txBody>
                  <a:tcPr marL="6056" marR="6056" marT="6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push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65403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Какие  основные муниципальные программы  будут реализовываться  </a:t>
            </a:r>
            <a:b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в 2026 году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271480" y="6396036"/>
            <a:ext cx="542900" cy="28575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</a:rPr>
              <a:t>28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>
            <p:custDataLst>
              <p:tags r:id="rId1"/>
            </p:custDataLst>
          </p:nvPr>
        </p:nvSpPr>
        <p:spPr>
          <a:xfrm>
            <a:off x="857224" y="1214422"/>
            <a:ext cx="2850680" cy="42862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fontAlgn="b"/>
            <a:r>
              <a:rPr lang="ru-RU" sz="1200" b="1" dirty="0">
                <a:solidFill>
                  <a:srgbClr val="002060"/>
                </a:solidFill>
              </a:rPr>
              <a:t>751,2 млн.руб.</a:t>
            </a:r>
          </a:p>
        </p:txBody>
      </p:sp>
      <p:cxnSp>
        <p:nvCxnSpPr>
          <p:cNvPr id="10" name="Прямая со стрелкой 9"/>
          <p:cNvCxnSpPr>
            <a:stCxn id="6" idx="3"/>
          </p:cNvCxnSpPr>
          <p:nvPr>
            <p:custDataLst>
              <p:tags r:id="rId2"/>
            </p:custDataLst>
          </p:nvPr>
        </p:nvCxnSpPr>
        <p:spPr>
          <a:xfrm>
            <a:off x="3707904" y="1428736"/>
            <a:ext cx="435468" cy="87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>
            <p:custDataLst>
              <p:tags r:id="rId3"/>
            </p:custDataLst>
          </p:nvPr>
        </p:nvSpPr>
        <p:spPr>
          <a:xfrm>
            <a:off x="4214810" y="121442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"/>
            <a:r>
              <a:rPr lang="ru-RU" sz="1000" b="1" dirty="0">
                <a:solidFill>
                  <a:schemeClr val="tx2">
                    <a:lumMod val="75000"/>
                  </a:schemeClr>
                </a:solidFill>
              </a:rPr>
              <a:t>Муниципальная программа «Развитие агропромышленного комплекса Большеболдинского муниципального округа Нижегородской области»</a:t>
            </a:r>
          </a:p>
        </p:txBody>
      </p:sp>
      <p:sp>
        <p:nvSpPr>
          <p:cNvPr id="12" name="Скругленный прямоугольник 11"/>
          <p:cNvSpPr/>
          <p:nvPr>
            <p:custDataLst>
              <p:tags r:id="rId4"/>
            </p:custDataLst>
          </p:nvPr>
        </p:nvSpPr>
        <p:spPr>
          <a:xfrm>
            <a:off x="857224" y="1785926"/>
            <a:ext cx="2266976" cy="42862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fontAlgn="b"/>
            <a:r>
              <a:rPr lang="ru-RU" sz="1200" b="1" dirty="0">
                <a:solidFill>
                  <a:srgbClr val="002060"/>
                </a:solidFill>
              </a:rPr>
              <a:t> 437,5 млн.руб.</a:t>
            </a:r>
          </a:p>
        </p:txBody>
      </p:sp>
      <p:sp>
        <p:nvSpPr>
          <p:cNvPr id="13" name="Скругленный прямоугольник 12"/>
          <p:cNvSpPr/>
          <p:nvPr>
            <p:custDataLst>
              <p:tags r:id="rId5"/>
            </p:custDataLst>
          </p:nvPr>
        </p:nvSpPr>
        <p:spPr>
          <a:xfrm>
            <a:off x="857224" y="2928934"/>
            <a:ext cx="1770560" cy="42862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fontAlgn="b"/>
            <a:r>
              <a:rPr lang="ru-RU" sz="1200" b="1" dirty="0">
                <a:solidFill>
                  <a:srgbClr val="002060"/>
                </a:solidFill>
              </a:rPr>
              <a:t>106,1 млн.руб.</a:t>
            </a:r>
          </a:p>
        </p:txBody>
      </p:sp>
      <p:sp>
        <p:nvSpPr>
          <p:cNvPr id="14" name="Скругленный прямоугольник 13"/>
          <p:cNvSpPr/>
          <p:nvPr>
            <p:custDataLst>
              <p:tags r:id="rId6"/>
            </p:custDataLst>
          </p:nvPr>
        </p:nvSpPr>
        <p:spPr>
          <a:xfrm>
            <a:off x="857224" y="3500438"/>
            <a:ext cx="1626544" cy="42862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fontAlgn="b"/>
            <a:r>
              <a:rPr lang="ru-RU" sz="1200" b="1" dirty="0">
                <a:solidFill>
                  <a:srgbClr val="002060"/>
                </a:solidFill>
              </a:rPr>
              <a:t>35,8 млн.руб.</a:t>
            </a:r>
          </a:p>
        </p:txBody>
      </p:sp>
      <p:sp>
        <p:nvSpPr>
          <p:cNvPr id="15" name="Скругленный прямоугольник 14"/>
          <p:cNvSpPr/>
          <p:nvPr>
            <p:custDataLst>
              <p:tags r:id="rId7"/>
            </p:custDataLst>
          </p:nvPr>
        </p:nvSpPr>
        <p:spPr>
          <a:xfrm>
            <a:off x="857224" y="4500570"/>
            <a:ext cx="1338512" cy="42862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fontAlgn="b"/>
            <a:r>
              <a:rPr lang="ru-RU" sz="1200" b="1" dirty="0">
                <a:solidFill>
                  <a:srgbClr val="002060"/>
                </a:solidFill>
              </a:rPr>
              <a:t>12,5 млн.руб.</a:t>
            </a:r>
          </a:p>
        </p:txBody>
      </p:sp>
      <p:sp>
        <p:nvSpPr>
          <p:cNvPr id="16" name="Скругленный прямоугольник 15"/>
          <p:cNvSpPr/>
          <p:nvPr>
            <p:custDataLst>
              <p:tags r:id="rId8"/>
            </p:custDataLst>
          </p:nvPr>
        </p:nvSpPr>
        <p:spPr>
          <a:xfrm>
            <a:off x="899134" y="2363780"/>
            <a:ext cx="1986584" cy="42862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fontAlgn="b"/>
            <a:r>
              <a:rPr lang="ru-RU" sz="1200" b="1" dirty="0">
                <a:solidFill>
                  <a:srgbClr val="002060"/>
                </a:solidFill>
              </a:rPr>
              <a:t>149,2 млн.руб.</a:t>
            </a:r>
          </a:p>
        </p:txBody>
      </p:sp>
      <p:cxnSp>
        <p:nvCxnSpPr>
          <p:cNvPr id="17" name="Прямая со стрелкой 16"/>
          <p:cNvCxnSpPr>
            <a:stCxn id="12" idx="3"/>
          </p:cNvCxnSpPr>
          <p:nvPr>
            <p:custDataLst>
              <p:tags r:id="rId9"/>
            </p:custDataLst>
          </p:nvPr>
        </p:nvCxnSpPr>
        <p:spPr>
          <a:xfrm>
            <a:off x="3124200" y="2000240"/>
            <a:ext cx="101917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>
            <p:custDataLst>
              <p:tags r:id="rId10"/>
            </p:custDataLst>
          </p:nvPr>
        </p:nvSpPr>
        <p:spPr>
          <a:xfrm>
            <a:off x="4214810" y="178592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"/>
            <a:r>
              <a:rPr lang="ru-RU" sz="1000" b="1" dirty="0">
                <a:solidFill>
                  <a:srgbClr val="002060"/>
                </a:solidFill>
              </a:rPr>
              <a:t>Муниципальная программа «Развитие образования  Большеболдинского муниципального округа Нижегородской области»  </a:t>
            </a:r>
          </a:p>
        </p:txBody>
      </p:sp>
      <p:cxnSp>
        <p:nvCxnSpPr>
          <p:cNvPr id="20" name="Прямая со стрелкой 19"/>
          <p:cNvCxnSpPr>
            <a:stCxn id="16" idx="3"/>
          </p:cNvCxnSpPr>
          <p:nvPr>
            <p:custDataLst>
              <p:tags r:id="rId11"/>
            </p:custDataLst>
          </p:nvPr>
        </p:nvCxnSpPr>
        <p:spPr>
          <a:xfrm>
            <a:off x="2885718" y="2578094"/>
            <a:ext cx="122812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>
            <p:custDataLst>
              <p:tags r:id="rId12"/>
            </p:custDataLst>
          </p:nvPr>
        </p:nvSpPr>
        <p:spPr>
          <a:xfrm>
            <a:off x="4214810" y="2357430"/>
            <a:ext cx="4572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1000" b="1" dirty="0">
                <a:solidFill>
                  <a:srgbClr val="002060"/>
                </a:solidFill>
              </a:rPr>
              <a:t>Муниципальная программа «Развитие культуры  и туризма Большеболдинского муниципального округа Нижегородской области»</a:t>
            </a:r>
            <a:endParaRPr lang="ru-RU" sz="1000" dirty="0">
              <a:solidFill>
                <a:srgbClr val="002060"/>
              </a:solidFill>
            </a:endParaRPr>
          </a:p>
          <a:p>
            <a:pPr fontAlgn="b"/>
            <a:endParaRPr lang="ru-RU" sz="1000" b="1" dirty="0">
              <a:solidFill>
                <a:srgbClr val="002060"/>
              </a:solidFill>
            </a:endParaRPr>
          </a:p>
        </p:txBody>
      </p:sp>
      <p:cxnSp>
        <p:nvCxnSpPr>
          <p:cNvPr id="23" name="Прямая со стрелкой 22"/>
          <p:cNvCxnSpPr>
            <a:stCxn id="13" idx="3"/>
          </p:cNvCxnSpPr>
          <p:nvPr>
            <p:custDataLst>
              <p:tags r:id="rId13"/>
            </p:custDataLst>
          </p:nvPr>
        </p:nvCxnSpPr>
        <p:spPr>
          <a:xfrm>
            <a:off x="2627784" y="3143248"/>
            <a:ext cx="144415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>
            <p:custDataLst>
              <p:tags r:id="rId14"/>
            </p:custDataLst>
          </p:nvPr>
        </p:nvSpPr>
        <p:spPr>
          <a:xfrm>
            <a:off x="4214810" y="2786058"/>
            <a:ext cx="457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1000" b="1" dirty="0">
                <a:solidFill>
                  <a:srgbClr val="002060"/>
                </a:solidFill>
              </a:rPr>
              <a:t>Муниципальная программа «Обеспечение населения Большеболдинского муниципального округа услугами в сфере жилищно-коммунального хозяйства» </a:t>
            </a:r>
            <a:endParaRPr lang="ru-RU" sz="1000" dirty="0">
              <a:solidFill>
                <a:srgbClr val="002060"/>
              </a:solidFill>
            </a:endParaRPr>
          </a:p>
          <a:p>
            <a:pPr fontAlgn="b"/>
            <a:endParaRPr lang="ru-RU" sz="1000" b="1" dirty="0">
              <a:solidFill>
                <a:srgbClr val="002060"/>
              </a:solidFill>
            </a:endParaRPr>
          </a:p>
        </p:txBody>
      </p:sp>
      <p:cxnSp>
        <p:nvCxnSpPr>
          <p:cNvPr id="32" name="Прямая со стрелкой 31"/>
          <p:cNvCxnSpPr>
            <a:stCxn id="14" idx="3"/>
          </p:cNvCxnSpPr>
          <p:nvPr>
            <p:custDataLst>
              <p:tags r:id="rId15"/>
            </p:custDataLst>
          </p:nvPr>
        </p:nvCxnSpPr>
        <p:spPr>
          <a:xfrm>
            <a:off x="2483768" y="3714752"/>
            <a:ext cx="158816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>
            <p:custDataLst>
              <p:tags r:id="rId16"/>
            </p:custDataLst>
          </p:nvPr>
        </p:nvSpPr>
        <p:spPr>
          <a:xfrm>
            <a:off x="4214810" y="335756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"/>
            <a:r>
              <a:rPr lang="ru-RU" sz="1000" b="1" dirty="0">
                <a:solidFill>
                  <a:srgbClr val="002060"/>
                </a:solidFill>
              </a:rPr>
              <a:t>Муниципальная программа «Защита населения и территорий от чрезвычайных ситуаций, обеспечение пожарной безопасности и безопасности на водных объектах, противодействие терроризму и экстремизму в  </a:t>
            </a:r>
            <a:r>
              <a:rPr lang="ru-RU" sz="1000" b="1">
                <a:solidFill>
                  <a:srgbClr val="002060"/>
                </a:solidFill>
              </a:rPr>
              <a:t>Большеболдинском муниципальном </a:t>
            </a:r>
            <a:r>
              <a:rPr lang="ru-RU" sz="1000" b="1" dirty="0">
                <a:solidFill>
                  <a:srgbClr val="002060"/>
                </a:solidFill>
              </a:rPr>
              <a:t>округе"</a:t>
            </a:r>
          </a:p>
        </p:txBody>
      </p:sp>
      <p:cxnSp>
        <p:nvCxnSpPr>
          <p:cNvPr id="36" name="Прямая со стрелкой 35"/>
          <p:cNvCxnSpPr>
            <a:stCxn id="15" idx="3"/>
          </p:cNvCxnSpPr>
          <p:nvPr>
            <p:custDataLst>
              <p:tags r:id="rId17"/>
            </p:custDataLst>
          </p:nvPr>
        </p:nvCxnSpPr>
        <p:spPr>
          <a:xfrm>
            <a:off x="2195736" y="4714884"/>
            <a:ext cx="187619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4214810" y="5572140"/>
            <a:ext cx="457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1000" b="1" dirty="0">
                <a:solidFill>
                  <a:srgbClr val="002060"/>
                </a:solidFill>
              </a:rPr>
              <a:t>Муниципальная программа «Развитие физической культуры и спорта в </a:t>
            </a:r>
            <a:r>
              <a:rPr lang="ru-RU" sz="1000" b="1" dirty="0" err="1">
                <a:solidFill>
                  <a:srgbClr val="002060"/>
                </a:solidFill>
              </a:rPr>
              <a:t>Большеболдинском</a:t>
            </a:r>
            <a:r>
              <a:rPr lang="ru-RU" sz="1000" b="1" dirty="0">
                <a:solidFill>
                  <a:srgbClr val="002060"/>
                </a:solidFill>
              </a:rPr>
              <a:t> муниципальном округе Нижегородской области»</a:t>
            </a: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857224" y="6143644"/>
            <a:ext cx="834456" cy="42862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fontAlgn="b"/>
            <a:r>
              <a:rPr lang="ru-RU" sz="1200" b="1" dirty="0">
                <a:solidFill>
                  <a:srgbClr val="002060"/>
                </a:solidFill>
              </a:rPr>
              <a:t>10,3</a:t>
            </a:r>
          </a:p>
          <a:p>
            <a:pPr fontAlgn="b"/>
            <a:r>
              <a:rPr lang="ru-RU" sz="1200" b="1" dirty="0">
                <a:solidFill>
                  <a:srgbClr val="002060"/>
                </a:solidFill>
              </a:rPr>
              <a:t>млн.руб.</a:t>
            </a:r>
          </a:p>
        </p:txBody>
      </p:sp>
      <p:cxnSp>
        <p:nvCxnSpPr>
          <p:cNvPr id="63" name="Прямая со стрелкой 62"/>
          <p:cNvCxnSpPr>
            <a:stCxn id="62" idx="3"/>
          </p:cNvCxnSpPr>
          <p:nvPr/>
        </p:nvCxnSpPr>
        <p:spPr>
          <a:xfrm>
            <a:off x="1691680" y="6357958"/>
            <a:ext cx="2380254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Прямоугольник 65"/>
          <p:cNvSpPr/>
          <p:nvPr/>
        </p:nvSpPr>
        <p:spPr>
          <a:xfrm>
            <a:off x="4214810" y="6143644"/>
            <a:ext cx="4572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1000" b="1" dirty="0">
                <a:solidFill>
                  <a:srgbClr val="002060"/>
                </a:solidFill>
              </a:rPr>
              <a:t>Муниципальная программа «Управление муниципальным имуществом и земельными ресурсами  </a:t>
            </a:r>
            <a:r>
              <a:rPr lang="ru-RU" sz="1000" b="1" dirty="0" err="1">
                <a:solidFill>
                  <a:srgbClr val="002060"/>
                </a:solidFill>
              </a:rPr>
              <a:t>Большеболдинского</a:t>
            </a:r>
            <a:r>
              <a:rPr lang="ru-RU" sz="1000" b="1" dirty="0">
                <a:solidFill>
                  <a:srgbClr val="002060"/>
                </a:solidFill>
              </a:rPr>
              <a:t> муниципального округа Нижегородской области"</a:t>
            </a:r>
          </a:p>
        </p:txBody>
      </p:sp>
      <p:sp>
        <p:nvSpPr>
          <p:cNvPr id="27" name="Скругленный прямоугольник 26"/>
          <p:cNvSpPr/>
          <p:nvPr>
            <p:custDataLst>
              <p:tags r:id="rId18"/>
            </p:custDataLst>
          </p:nvPr>
        </p:nvSpPr>
        <p:spPr>
          <a:xfrm>
            <a:off x="857224" y="4000504"/>
            <a:ext cx="1482528" cy="42862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fontAlgn="b"/>
            <a:r>
              <a:rPr lang="ru-RU" sz="1200" b="1" dirty="0">
                <a:solidFill>
                  <a:srgbClr val="002060"/>
                </a:solidFill>
              </a:rPr>
              <a:t>15,7 млн.руб.</a:t>
            </a:r>
          </a:p>
        </p:txBody>
      </p:sp>
      <p:cxnSp>
        <p:nvCxnSpPr>
          <p:cNvPr id="28" name="Прямая со стрелкой 27"/>
          <p:cNvCxnSpPr>
            <a:stCxn id="27" idx="3"/>
          </p:cNvCxnSpPr>
          <p:nvPr>
            <p:custDataLst>
              <p:tags r:id="rId19"/>
            </p:custDataLst>
          </p:nvPr>
        </p:nvCxnSpPr>
        <p:spPr>
          <a:xfrm>
            <a:off x="2339752" y="4214818"/>
            <a:ext cx="173218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Скругленный прямоугольник 42"/>
          <p:cNvSpPr/>
          <p:nvPr/>
        </p:nvSpPr>
        <p:spPr>
          <a:xfrm>
            <a:off x="857223" y="5643578"/>
            <a:ext cx="1110121" cy="42862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fontAlgn="b"/>
            <a:r>
              <a:rPr lang="ru-RU" sz="1200" b="1" dirty="0">
                <a:solidFill>
                  <a:srgbClr val="002060"/>
                </a:solidFill>
              </a:rPr>
              <a:t>11,2млн.руб.</a:t>
            </a:r>
          </a:p>
        </p:txBody>
      </p:sp>
      <p:cxnSp>
        <p:nvCxnSpPr>
          <p:cNvPr id="58" name="Прямая со стрелкой 57"/>
          <p:cNvCxnSpPr>
            <a:cxnSpLocks/>
            <a:stCxn id="43" idx="3"/>
          </p:cNvCxnSpPr>
          <p:nvPr/>
        </p:nvCxnSpPr>
        <p:spPr>
          <a:xfrm>
            <a:off x="1967344" y="5857892"/>
            <a:ext cx="210459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Скругленный прямоугольник 34"/>
          <p:cNvSpPr/>
          <p:nvPr>
            <p:custDataLst>
              <p:tags r:id="rId20"/>
            </p:custDataLst>
          </p:nvPr>
        </p:nvSpPr>
        <p:spPr>
          <a:xfrm>
            <a:off x="857224" y="5072074"/>
            <a:ext cx="1194496" cy="42862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fontAlgn="b"/>
            <a:r>
              <a:rPr lang="ru-RU" sz="1200" b="1" dirty="0">
                <a:solidFill>
                  <a:srgbClr val="002060"/>
                </a:solidFill>
              </a:rPr>
              <a:t>12,5 млн.руб.</a:t>
            </a:r>
          </a:p>
        </p:txBody>
      </p:sp>
      <p:sp>
        <p:nvSpPr>
          <p:cNvPr id="48" name="Прямоугольник 47"/>
          <p:cNvSpPr/>
          <p:nvPr>
            <p:custDataLst>
              <p:tags r:id="rId21"/>
            </p:custDataLst>
          </p:nvPr>
        </p:nvSpPr>
        <p:spPr>
          <a:xfrm>
            <a:off x="4214810" y="5072074"/>
            <a:ext cx="4572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1000" b="1" dirty="0">
                <a:solidFill>
                  <a:srgbClr val="002060"/>
                </a:solidFill>
              </a:rPr>
              <a:t>Муниципальная программа «Управление  муниципальными финансами  Большеболдинского муниципального округа Нижегородской области»</a:t>
            </a:r>
          </a:p>
          <a:p>
            <a:pPr fontAlgn="b"/>
            <a:endParaRPr lang="ru-RU" sz="10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 стрелкой 48"/>
          <p:cNvCxnSpPr>
            <a:stCxn id="35" idx="3"/>
          </p:cNvCxnSpPr>
          <p:nvPr>
            <p:custDataLst>
              <p:tags r:id="rId22"/>
            </p:custDataLst>
          </p:nvPr>
        </p:nvCxnSpPr>
        <p:spPr>
          <a:xfrm>
            <a:off x="2051720" y="5286388"/>
            <a:ext cx="2020214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FB7DB51-88DC-4169-AF1D-04DDFE130C25}"/>
              </a:ext>
            </a:extLst>
          </p:cNvPr>
          <p:cNvSpPr/>
          <p:nvPr/>
        </p:nvSpPr>
        <p:spPr>
          <a:xfrm>
            <a:off x="4179091" y="4018382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"/>
            <a:r>
              <a:rPr lang="ru-RU" sz="1000" b="1" dirty="0">
                <a:solidFill>
                  <a:srgbClr val="002060"/>
                </a:solidFill>
              </a:rPr>
              <a:t>Муниципальная программа «Обеспечение населения </a:t>
            </a:r>
            <a:r>
              <a:rPr lang="ru-RU" sz="1000" b="1" dirty="0" err="1">
                <a:solidFill>
                  <a:srgbClr val="002060"/>
                </a:solidFill>
              </a:rPr>
              <a:t>Большеболдинского</a:t>
            </a:r>
            <a:r>
              <a:rPr lang="ru-RU" sz="1000" b="1" dirty="0">
                <a:solidFill>
                  <a:srgbClr val="002060"/>
                </a:solidFill>
              </a:rPr>
              <a:t> муниципального округа Нижегородской области доступным и комфортным жильём»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A5EBC6B-693A-40B6-9B7C-8AC145E7095A}"/>
              </a:ext>
            </a:extLst>
          </p:cNvPr>
          <p:cNvSpPr/>
          <p:nvPr/>
        </p:nvSpPr>
        <p:spPr>
          <a:xfrm>
            <a:off x="4190510" y="4585031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"/>
            <a:r>
              <a:rPr lang="ru-RU" sz="1000" b="1" dirty="0">
                <a:solidFill>
                  <a:srgbClr val="002060"/>
                </a:solidFill>
              </a:rPr>
              <a:t>Муниципальная программа «Управление  муниципальными финансами  </a:t>
            </a:r>
            <a:r>
              <a:rPr lang="ru-RU" sz="1000" b="1" dirty="0" err="1">
                <a:solidFill>
                  <a:srgbClr val="002060"/>
                </a:solidFill>
              </a:rPr>
              <a:t>Большеболдинского</a:t>
            </a:r>
            <a:r>
              <a:rPr lang="ru-RU" sz="1000" b="1" dirty="0">
                <a:solidFill>
                  <a:srgbClr val="002060"/>
                </a:solidFill>
              </a:rPr>
              <a:t> муниципального округа Нижегородской области»</a:t>
            </a:r>
          </a:p>
        </p:txBody>
      </p:sp>
    </p:spTree>
  </p:cSld>
  <p:clrMapOvr>
    <a:masterClrMapping/>
  </p:clrMapOvr>
  <p:transition>
    <p:push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500034" y="1142984"/>
          <a:ext cx="8143932" cy="5387240"/>
        </p:xfrm>
        <a:graphic>
          <a:graphicData uri="http://schemas.openxmlformats.org/drawingml/2006/table">
            <a:tbl>
              <a:tblPr/>
              <a:tblGrid>
                <a:gridCol w="33575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7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7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7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14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36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95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571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rgbClr val="002060"/>
                        </a:solidFill>
                        <a:latin typeface="Calibri" panose="020F0502020204030204" charset="0"/>
                        <a:ea typeface="Times New Roman" panose="02020603050405020304"/>
                        <a:cs typeface="Calibri" panose="020F0502020204030204" charset="0"/>
                      </a:endParaRP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Бюджет на 2024 год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Бюджет на 2025 год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Бюджет на 2026</a:t>
                      </a:r>
                      <a:r>
                        <a:rPr lang="ru-RU" sz="1000" b="1" baseline="0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год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% к 2025 году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Бюджет на 2027 год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Бюджет на 2028 год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Расходы , всего: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002060"/>
                        </a:solidFill>
                        <a:latin typeface="Calibri" panose="020F0502020204030204" charset="0"/>
                        <a:ea typeface="Times New Roman" panose="02020603050405020304"/>
                        <a:cs typeface="Calibri" panose="020F0502020204030204" charset="0"/>
                      </a:endParaRP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928299,0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1915987,3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1705792,4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89,0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1799581,3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Calibri" panose="020F0502020204030204" charset="0"/>
                        </a:rPr>
                        <a:t>866488,3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в том числе: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rgbClr val="002060"/>
                        </a:solidFill>
                        <a:latin typeface="Calibri" panose="020F0502020204030204" charset="0"/>
                        <a:ea typeface="Times New Roman" panose="02020603050405020304"/>
                        <a:cs typeface="Calibri" panose="020F0502020204030204" charset="0"/>
                      </a:endParaRP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rgbClr val="002060"/>
                        </a:solidFill>
                        <a:latin typeface="Calibri" panose="020F0502020204030204" charset="0"/>
                        <a:ea typeface="Times New Roman" panose="02020603050405020304"/>
                        <a:cs typeface="Calibri" panose="020F0502020204030204" charset="0"/>
                      </a:endParaRP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rgbClr val="002060"/>
                        </a:solidFill>
                        <a:latin typeface="Calibri" panose="020F0502020204030204" charset="0"/>
                        <a:ea typeface="Times New Roman" panose="02020603050405020304"/>
                        <a:cs typeface="Calibri" panose="020F0502020204030204" charset="0"/>
                      </a:endParaRP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rgbClr val="002060"/>
                        </a:solidFill>
                        <a:latin typeface="Calibri" panose="020F0502020204030204" charset="0"/>
                        <a:ea typeface="Times New Roman" panose="02020603050405020304"/>
                        <a:cs typeface="Calibri" panose="020F0502020204030204" charset="0"/>
                      </a:endParaRP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rgbClr val="002060"/>
                        </a:solidFill>
                        <a:latin typeface="Calibri" panose="020F0502020204030204" charset="0"/>
                        <a:ea typeface="Times New Roman" panose="02020603050405020304"/>
                        <a:cs typeface="Calibri" panose="020F0502020204030204" charset="0"/>
                      </a:endParaRP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rgbClr val="002060"/>
                        </a:solidFill>
                        <a:latin typeface="Calibri" panose="020F0502020204030204" charset="0"/>
                        <a:ea typeface="Times New Roman" panose="02020603050405020304"/>
                        <a:cs typeface="Calibri" panose="020F0502020204030204" charset="0"/>
                      </a:endParaRP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28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Расходы на реализацию муниципальных программ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rgbClr val="002060"/>
                        </a:solidFill>
                        <a:latin typeface="Calibri" panose="020F0502020204030204" charset="0"/>
                        <a:ea typeface="Times New Roman" panose="02020603050405020304"/>
                        <a:cs typeface="Calibri" panose="020F0502020204030204" charset="0"/>
                      </a:endParaRP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819854,7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1809140,0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1579319,6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87,3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1705617,0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759930,8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81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1.Муниципальная программа «Развитие образования Большеболдинского муниципального округа Нижегородской области»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369445,6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424727,5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437471,8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103,0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438036,8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451406,0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381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2.Муниципальная программа «Развитие культуры Большеболдинского муниципального округа Нижегородской области»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115564,5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150251,1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149248,0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99,3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132893,9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135987,9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019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3. Муниципальная программа «Энергосбережение и повышение энергетической эффективности Большеболдинского муниципального округа Нижегородской области"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0,0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5000,0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7500,0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150,0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0,0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0,0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436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4.Муниципальная программа «Развитие физической культуры и спорта в Большеболдинском муниципальном округе Нижегородской области»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6555,6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8676,8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11218,7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129,3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9502,7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9594,0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006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5.Муниципальная программа «Развитие агропромышленного комплекса Большеболдинского муниципального округа Нижегородской области»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111554,4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1045025,5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751210,3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71,9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971967,1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7377,9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006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6.Муниципальная программа «Управление муниципальными финансами Большеболдинского муниципального округа Нижегородской области»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11216,2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13219,2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12491,8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94,5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12176,7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12490,5</a:t>
                      </a:r>
                    </a:p>
                  </a:txBody>
                  <a:tcPr marL="37863" marR="378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669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7.Муниципальная программа «Социальная поддержка граждан Большеболдинского муниципального округа»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6150,8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n-lt"/>
                        </a:rPr>
                        <a:t>6150,8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n-lt"/>
                        </a:rPr>
                        <a:t>8810,2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143,2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7938,9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7938,9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669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8.Муниципальная программа «Обеспечение населения Большеболдинского муниципального округа Нижегородской области доступным и комфортным жильём»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10661,4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n-lt"/>
                        </a:rPr>
                        <a:t>14577,5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n-lt"/>
                        </a:rPr>
                        <a:t>15740,9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108,0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13301,2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13301,2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65403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Как изменится финансирование муниципальных программ </a:t>
            </a:r>
            <a:b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в 2024-2028 годах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01090" y="6429396"/>
            <a:ext cx="542900" cy="28575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</a:rPr>
              <a:t>29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00958" y="928670"/>
            <a:ext cx="1128714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Тыс.руб.</a:t>
            </a:r>
          </a:p>
        </p:txBody>
      </p:sp>
    </p:spTree>
  </p:cSld>
  <p:clrMapOvr>
    <a:masterClrMapping/>
  </p:clrMapOvr>
  <p:transition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4"/>
          <p:cNvSpPr txBox="1"/>
          <p:nvPr/>
        </p:nvSpPr>
        <p:spPr>
          <a:xfrm>
            <a:off x="571472" y="6143644"/>
            <a:ext cx="7858180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Сбалансированность бюджета по доходам и расходам- основополагающее требование, предъявляемое</a:t>
            </a:r>
            <a:r>
              <a:rPr kumimoji="0" lang="ru-RU" sz="1600" b="1" i="0" u="none" strike="noStrike" kern="1200" cap="none" spc="0" normalizeH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к органам, составляющим и утверждающим бюджет.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429652" y="6500834"/>
            <a:ext cx="571504" cy="214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143932" cy="50006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Что такое бюджет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sz="half" idx="2"/>
          </p:nvPr>
        </p:nvGraphicFramePr>
        <p:xfrm>
          <a:off x="785786" y="2357430"/>
          <a:ext cx="3357586" cy="2428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28596" y="1071546"/>
            <a:ext cx="8215369" cy="1103329"/>
          </a:xfr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1600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Бюджет- это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 Бюджет - это план доходов и расходов администрации </a:t>
            </a:r>
            <a:endParaRPr lang="en-US" sz="1600" i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Большеболдинского муниципального округа</a:t>
            </a:r>
          </a:p>
        </p:txBody>
      </p:sp>
      <p:graphicFrame>
        <p:nvGraphicFramePr>
          <p:cNvPr id="19" name="Содержимое 18"/>
          <p:cNvGraphicFramePr>
            <a:graphicFrameLocks noGrp="1"/>
          </p:cNvGraphicFramePr>
          <p:nvPr>
            <p:ph sz="quarter" idx="4"/>
          </p:nvPr>
        </p:nvGraphicFramePr>
        <p:xfrm>
          <a:off x="4929190" y="2285992"/>
          <a:ext cx="3286148" cy="2714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305080" cy="501650"/>
          </a:xfrm>
        </p:spPr>
        <p:txBody>
          <a:bodyPr/>
          <a:lstStyle/>
          <a:p>
            <a:pPr lvl="0"/>
            <a:fld id="{0DF55276-7436-4E82-921F-7D04667C0D27}" type="slidenum">
              <a:rPr lang="ru-RU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3</a:t>
            </a:fld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1" name="Текст 4"/>
          <p:cNvSpPr txBox="1"/>
          <p:nvPr/>
        </p:nvSpPr>
        <p:spPr>
          <a:xfrm>
            <a:off x="571472" y="4714884"/>
            <a:ext cx="3500461" cy="135732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cs typeface="Times New Roman" panose="02020603050405020304" pitchFamily="18" charset="0"/>
              </a:rPr>
              <a:t>В случае</a:t>
            </a:r>
            <a:r>
              <a:rPr kumimoji="0" lang="ru-RU" sz="12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cs typeface="Times New Roman" panose="02020603050405020304" pitchFamily="18" charset="0"/>
              </a:rPr>
              <a:t> превышения расходов над доходами образуется дефицит бюджета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12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cs typeface="Times New Roman" panose="02020603050405020304" pitchFamily="18" charset="0"/>
              </a:rPr>
              <a:t>( необходимы источники покрытия дефицита, можно, например,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12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cs typeface="Times New Roman" panose="02020603050405020304" pitchFamily="18" charset="0"/>
              </a:rPr>
              <a:t>использовать остатки средств или привлечь средства в долг )</a:t>
            </a:r>
            <a:endParaRPr kumimoji="0" lang="ru-RU" sz="1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Текст 4"/>
          <p:cNvSpPr txBox="1"/>
          <p:nvPr/>
        </p:nvSpPr>
        <p:spPr>
          <a:xfrm>
            <a:off x="4931676" y="4679969"/>
            <a:ext cx="3500461" cy="1357322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cs typeface="Times New Roman" panose="02020603050405020304" pitchFamily="18" charset="0"/>
              </a:rPr>
              <a:t>В случае превышения доходов над расходами образуется</a:t>
            </a:r>
            <a:r>
              <a:rPr kumimoji="0" lang="ru-RU" sz="1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cs typeface="Times New Roman" panose="02020603050405020304" pitchFamily="18" charset="0"/>
              </a:rPr>
              <a:t>профицит</a:t>
            </a:r>
            <a:r>
              <a:rPr kumimoji="0" lang="ru-RU" sz="1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cs typeface="Times New Roman" panose="02020603050405020304" pitchFamily="18" charset="0"/>
              </a:rPr>
              <a:t> бюджета (можно накапливать резервы, погашать имеющиеся долги)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28596" y="785794"/>
          <a:ext cx="8215371" cy="5674685"/>
        </p:xfrm>
        <a:graphic>
          <a:graphicData uri="http://schemas.openxmlformats.org/drawingml/2006/table">
            <a:tbl>
              <a:tblPr/>
              <a:tblGrid>
                <a:gridCol w="37147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7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44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24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20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2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72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95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Бюджет</a:t>
                      </a:r>
                      <a:r>
                        <a:rPr lang="ru-RU" sz="1000" b="1" baseline="0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 на 2024 год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Calibri" panose="020F0502020204030204" charset="0"/>
                        <a:ea typeface="Times New Roman" panose="02020603050405020304"/>
                        <a:cs typeface="Calibri" panose="020F0502020204030204" charset="0"/>
                      </a:endParaRP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Бюджет на 2025 год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Бюджет на 2026 год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% к 2025 году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Бюджет на 2027 год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Бюджет на 2028 год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933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9.Муниципальная программа «Защита населения и территорий от чрезвычайных ситуаций, обеспечение пожарной безопасности и безопасности на водных объектах в Большеболдинском муниципальном округе»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24832,6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n-lt"/>
                        </a:rPr>
                        <a:t>33045,1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n-lt"/>
                        </a:rPr>
                        <a:t>35786,9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108,3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34744,3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35574,9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443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10. Муниципальная программа "Улучшение экологической обстановки в   Большеболдинском муниципальном округе Нижегородской области"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9188,4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4185,7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0,0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0,0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0,0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0,0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443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11.Муниципальная программа «Повышение безопасности дорожного движения в Большеболдинском муниципальном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 округе Нижегородской области»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8900,1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15027,7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11981,2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79,7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15437,6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16025,4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443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12.Муниципальная программа «Развитие предпринимательства в Большеболдинском муниципальном округе Нижегородской области»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6514,7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8057,7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12173,3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151,1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6618,2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6019,7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443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13.Муниципальная программа "Профилактика преступлений и правонарушений на территории Большеболдинского муниципального округа"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200,0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200,0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180,0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90,0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200,0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200,0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443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14.Муниципальная программа "Управление муниципальным имуществом и земельными ресурсами Большеболдинского муниципального округа Нижегородской области"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7449,7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13135,8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10267,1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78,2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8063,0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8267,1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443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15. Муниципальная программа "Информационное общество в Большеболдинском муниципальном округе Нижегородской области"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5703,9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3339,3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3240,3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97,0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3240,3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3240,3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443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16.Муниципальная программа «Обеспечение населения Большеболдинского муниципального округа услугами в сфере жилищно-коммунального хозяйства»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123916,8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58904,0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106066,8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180,1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50810,2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52275,8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867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17.</a:t>
                      </a:r>
                      <a:r>
                        <a:rPr lang="ru-RU" sz="10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Муниципальная программа «Патриотическое воспитание граждан, реализация демографической и молодежной политики в Большеболдинском муниципальном округе Нижегородской области»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Calibri" panose="020F0502020204030204" charset="0"/>
                      </a:endParaRPr>
                    </a:p>
                  </a:txBody>
                  <a:tcPr marL="24848" marR="24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2000,0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5616,3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5932,2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105,6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686,1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231,2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282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err="1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Непрограммные</a:t>
                      </a: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 расходы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108444,3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106847,3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126472,8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118,4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93964,3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106557,5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282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Условно утвержденные расходы: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Calibri" panose="020F0502020204030204" charset="0"/>
                        <a:ea typeface="Times New Roman" panose="02020603050405020304"/>
                        <a:cs typeface="Calibri" panose="020F0502020204030204" charset="0"/>
                      </a:endParaRP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rgbClr val="002060"/>
                        </a:solidFill>
                        <a:latin typeface="Calibri" panose="020F0502020204030204" charset="0"/>
                        <a:ea typeface="Times New Roman" panose="02020603050405020304"/>
                        <a:cs typeface="Calibri" panose="020F0502020204030204" charset="0"/>
                      </a:endParaRP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rgbClr val="002060"/>
                        </a:solidFill>
                        <a:latin typeface="Calibri" panose="020F0502020204030204" charset="0"/>
                        <a:ea typeface="Times New Roman" panose="02020603050405020304"/>
                        <a:cs typeface="Calibri" panose="020F0502020204030204" charset="0"/>
                      </a:endParaRP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>
                        <a:solidFill>
                          <a:srgbClr val="002060"/>
                        </a:solidFill>
                        <a:latin typeface="Calibri" panose="020F0502020204030204" charset="0"/>
                        <a:ea typeface="Times New Roman" panose="02020603050405020304"/>
                        <a:cs typeface="Calibri" panose="020F0502020204030204" charset="0"/>
                      </a:endParaRP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>
                        <a:solidFill>
                          <a:srgbClr val="002060"/>
                        </a:solidFill>
                        <a:latin typeface="Calibri" panose="020F0502020204030204" charset="0"/>
                        <a:ea typeface="Times New Roman" panose="02020603050405020304"/>
                        <a:cs typeface="Calibri" panose="020F0502020204030204" charset="0"/>
                      </a:endParaRP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15697,4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alibri" panose="020F0502020204030204" charset="0"/>
                          <a:ea typeface="Times New Roman" panose="02020603050405020304"/>
                          <a:cs typeface="Calibri" panose="020F0502020204030204" charset="0"/>
                        </a:rPr>
                        <a:t>28003,2</a:t>
                      </a:r>
                    </a:p>
                  </a:txBody>
                  <a:tcPr marL="24848" marR="24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65403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Как изменится финансирование муниципальных программ </a:t>
            </a:r>
            <a:b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в 2024-2028годах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01090" y="6429396"/>
            <a:ext cx="542900" cy="28575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</a:rPr>
              <a:t>30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294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push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/>
          <a:srcRect t="10418"/>
          <a:stretch/>
        </p:blipFill>
        <p:spPr>
          <a:xfrm>
            <a:off x="3214703" y="4853879"/>
            <a:ext cx="2805097" cy="1984087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/>
        </p:nvGraphicFramePr>
        <p:xfrm>
          <a:off x="457200" y="274638"/>
          <a:ext cx="8329642" cy="725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43702" y="6500834"/>
            <a:ext cx="2233642" cy="220641"/>
          </a:xfrm>
        </p:spPr>
        <p:txBody>
          <a:bodyPr/>
          <a:lstStyle/>
          <a:p>
            <a:fld id="{0DF55276-7436-4E82-921F-7D04667C0D27}" type="slidenum">
              <a:rPr lang="ru-RU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31</a:t>
            </a:fld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43042" y="5429264"/>
            <a:ext cx="45005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3214678" y="1785926"/>
            <a:ext cx="2500330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b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b="1" u="sng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Bahnschrift SemiBold Semi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Всего на образование  запланировано   </a:t>
            </a:r>
            <a:endParaRPr kumimoji="0" lang="ru-RU" b="0" u="sng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Bahnschrift SemiBold SemiCondensed" panose="020B0502040204020203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1472" y="1142984"/>
            <a:ext cx="79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ru-RU" sz="1200" b="1" dirty="0">
                <a:solidFill>
                  <a:srgbClr val="002060"/>
                </a:solidFill>
              </a:rPr>
              <a:t>Цель муниципальной программы: формирование на территории Большеболдинского муниципального округа образовательной системы, обеспечивающей доступность качественного образования, отвечающего потребностям инновационного развития экономики региона, ожиданиям общества и каждого гражданина</a:t>
            </a:r>
          </a:p>
          <a:p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23" name="Схема 22"/>
          <p:cNvGraphicFramePr/>
          <p:nvPr/>
        </p:nvGraphicFramePr>
        <p:xfrm>
          <a:off x="3214678" y="2571744"/>
          <a:ext cx="2500330" cy="2214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4" name="Скругленный прямоугольник 23"/>
          <p:cNvSpPr/>
          <p:nvPr/>
        </p:nvSpPr>
        <p:spPr>
          <a:xfrm>
            <a:off x="0" y="5122086"/>
            <a:ext cx="3000388" cy="152162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r>
              <a:rPr lang="ru-RU" sz="12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Расходы на образование одного жителя в </a:t>
            </a:r>
            <a:r>
              <a:rPr lang="ru-RU" sz="1200" b="1" u="sng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2026году (рублей) – 43036</a:t>
            </a:r>
          </a:p>
          <a:p>
            <a:pPr fontAlgn="t"/>
            <a:r>
              <a:rPr lang="ru-RU" sz="12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Расходы на образование одного жителя в </a:t>
            </a:r>
            <a:r>
              <a:rPr lang="ru-RU" sz="1200" b="1" u="sng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20</a:t>
            </a:r>
            <a:r>
              <a:rPr lang="en-US" sz="1200" b="1" u="sng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ru-RU" altLang="en-US" sz="1200" b="1" u="sng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7</a:t>
            </a:r>
            <a:r>
              <a:rPr lang="ru-RU" sz="1200" b="1" u="sng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году (рублей) </a:t>
            </a:r>
            <a:r>
              <a:rPr lang="ru-RU" sz="1400" b="1" u="sng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b="1" u="sng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42992</a:t>
            </a:r>
          </a:p>
          <a:p>
            <a:pPr fontAlgn="t"/>
            <a:r>
              <a:rPr lang="ru-RU" sz="12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Расходы на образование одного жителя в </a:t>
            </a:r>
            <a:r>
              <a:rPr lang="ru-RU" sz="1200" b="1" u="sng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2028году (рублей) – 44164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endParaRPr lang="ru-RU" sz="1200" b="1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929322" y="1857364"/>
            <a:ext cx="3071802" cy="128588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>
              <a:buFontTx/>
              <a:buChar char="-"/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>
              <a:buFontTx/>
              <a:buChar char="-"/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>
              <a:buFontTx/>
              <a:buChar char="-"/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  Дети дошкольного возраста – </a:t>
            </a:r>
          </a:p>
          <a:p>
            <a:pPr fontAlgn="t"/>
            <a:r>
              <a:rPr lang="ru-RU" sz="12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    250 человек</a:t>
            </a:r>
          </a:p>
          <a:p>
            <a:pPr fontAlgn="t">
              <a:buFontTx/>
              <a:buChar char="-"/>
            </a:pPr>
            <a:endParaRPr lang="ru-RU" sz="1200" b="1" dirty="0">
              <a:solidFill>
                <a:srgbClr val="00206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fontAlgn="t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  Учащиеся общеобразовательных      </a:t>
            </a:r>
          </a:p>
          <a:p>
            <a:pPr fontAlgn="t"/>
            <a:r>
              <a:rPr lang="ru-RU" sz="12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    учреждений – 844 человек</a:t>
            </a:r>
          </a:p>
          <a:p>
            <a:pPr fontAlgn="t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endParaRPr lang="ru-RU" sz="1200" b="1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4"/>
          <a:srcRect b="10002"/>
          <a:stretch/>
        </p:blipFill>
        <p:spPr>
          <a:xfrm>
            <a:off x="35497" y="1916833"/>
            <a:ext cx="3179181" cy="301236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35492" y="3236583"/>
            <a:ext cx="2856804" cy="1463626"/>
          </a:xfrm>
          <a:prstGeom prst="rect">
            <a:avLst/>
          </a:prstGeom>
        </p:spPr>
      </p:pic>
      <p:pic>
        <p:nvPicPr>
          <p:cNvPr id="16" name="Picture 2" descr="Picture backgroun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12" y="4853878"/>
            <a:ext cx="2857512" cy="198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 10"/>
          <p:cNvSpPr/>
          <p:nvPr/>
        </p:nvSpPr>
        <p:spPr>
          <a:xfrm>
            <a:off x="8429652" y="6500834"/>
            <a:ext cx="571504" cy="214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31</a:t>
            </a:r>
            <a:endParaRPr lang="ru-RU" sz="1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1000">
              <a:schemeClr val="accent1">
                <a:lumMod val="20000"/>
                <a:lumOff val="8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8429652" y="6500834"/>
            <a:ext cx="571504" cy="214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32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72264" y="6637359"/>
            <a:ext cx="376254" cy="220641"/>
          </a:xfrm>
        </p:spPr>
        <p:txBody>
          <a:bodyPr/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                    </a:t>
            </a:r>
          </a:p>
          <a:p>
            <a:pPr algn="just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                   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graphicFrame>
        <p:nvGraphicFramePr>
          <p:cNvPr id="15" name="Схема 14"/>
          <p:cNvGraphicFramePr/>
          <p:nvPr/>
        </p:nvGraphicFramePr>
        <p:xfrm>
          <a:off x="500034" y="142852"/>
          <a:ext cx="8329642" cy="725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571472" y="1500174"/>
          <a:ext cx="7929619" cy="4359313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847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72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81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32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32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4079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Наименование муниципальной программы (подпрограммы)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2972" marR="629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2025 год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2972" marR="629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2026 год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2972" marR="629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2027 год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2972" marR="629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2028 год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2972" marR="62972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4894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Муниципальная программа «Развитие образования в Большеболдинском муниципальном округе Нижегородской области»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2972" marR="629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424727,5</a:t>
                      </a:r>
                    </a:p>
                  </a:txBody>
                  <a:tcPr marL="62972" marR="629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437471,8</a:t>
                      </a:r>
                    </a:p>
                  </a:txBody>
                  <a:tcPr marL="62972" marR="629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438036,8</a:t>
                      </a:r>
                    </a:p>
                  </a:txBody>
                  <a:tcPr marL="62972" marR="629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451406,0</a:t>
                      </a:r>
                    </a:p>
                  </a:txBody>
                  <a:tcPr marL="62972" marR="62972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028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</a:rPr>
                        <a:t>Подпрограмма </a:t>
                      </a:r>
                    </a:p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</a:rPr>
                        <a:t>«Развитие общего образования»</a:t>
                      </a:r>
                      <a:endParaRPr lang="ru-RU" sz="1200" b="0" dirty="0">
                        <a:solidFill>
                          <a:srgbClr val="00206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2972" marR="629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+mj-lt"/>
                          <a:ea typeface="Arial Unicode MS" pitchFamily="34" charset="-128"/>
                          <a:cs typeface="Arial Unicode MS" pitchFamily="34" charset="-128"/>
                        </a:rPr>
                        <a:t>335713,5</a:t>
                      </a:r>
                    </a:p>
                  </a:txBody>
                  <a:tcPr marL="62972" marR="629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+mj-lt"/>
                          <a:ea typeface="Arial Unicode MS" pitchFamily="34" charset="-128"/>
                          <a:cs typeface="Arial Unicode MS" pitchFamily="34" charset="-128"/>
                        </a:rPr>
                        <a:t>347319,3</a:t>
                      </a:r>
                    </a:p>
                  </a:txBody>
                  <a:tcPr marL="62972" marR="629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+mj-lt"/>
                          <a:ea typeface="Arial Unicode MS" pitchFamily="34" charset="-128"/>
                          <a:cs typeface="Arial Unicode MS" pitchFamily="34" charset="-128"/>
                        </a:rPr>
                        <a:t>344590,2</a:t>
                      </a:r>
                    </a:p>
                  </a:txBody>
                  <a:tcPr marL="62972" marR="629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+mj-lt"/>
                          <a:ea typeface="Arial Unicode MS" pitchFamily="34" charset="-128"/>
                          <a:cs typeface="Arial Unicode MS" pitchFamily="34" charset="-128"/>
                        </a:rPr>
                        <a:t>355474,8</a:t>
                      </a:r>
                    </a:p>
                  </a:txBody>
                  <a:tcPr marL="62972" marR="62972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0958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</a:rPr>
                        <a:t>Подпрограмма «Развитие системы дополнительного образования и воспитания </a:t>
                      </a:r>
                    </a:p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</a:rPr>
                        <a:t>детей и молодежи»</a:t>
                      </a:r>
                      <a:endParaRPr lang="ru-RU" sz="1200" b="0" dirty="0">
                        <a:solidFill>
                          <a:srgbClr val="00206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2972" marR="629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+mj-lt"/>
                          <a:ea typeface="Arial Unicode MS" pitchFamily="34" charset="-128"/>
                          <a:cs typeface="Arial Unicode MS" pitchFamily="34" charset="-128"/>
                        </a:rPr>
                        <a:t>33444,5</a:t>
                      </a:r>
                    </a:p>
                  </a:txBody>
                  <a:tcPr marL="62972" marR="629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+mj-lt"/>
                          <a:ea typeface="Arial Unicode MS" pitchFamily="34" charset="-128"/>
                          <a:cs typeface="Arial Unicode MS" pitchFamily="34" charset="-128"/>
                        </a:rPr>
                        <a:t>38134,4</a:t>
                      </a:r>
                    </a:p>
                  </a:txBody>
                  <a:tcPr marL="62972" marR="629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+mj-lt"/>
                          <a:ea typeface="Arial Unicode MS" pitchFamily="34" charset="-128"/>
                          <a:cs typeface="Arial Unicode MS" pitchFamily="34" charset="-128"/>
                        </a:rPr>
                        <a:t>36232,5</a:t>
                      </a:r>
                    </a:p>
                  </a:txBody>
                  <a:tcPr marL="62972" marR="629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+mj-lt"/>
                          <a:ea typeface="Arial Unicode MS" pitchFamily="34" charset="-128"/>
                          <a:cs typeface="Arial Unicode MS" pitchFamily="34" charset="-128"/>
                        </a:rPr>
                        <a:t>37183,7</a:t>
                      </a:r>
                    </a:p>
                  </a:txBody>
                  <a:tcPr marL="62972" marR="62972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4078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</a:rPr>
                        <a:t>Подпрограмма «Патриотическое воспитание и подготовка граждан к военной службе»</a:t>
                      </a:r>
                      <a:endParaRPr lang="ru-RU" sz="1200" b="0" dirty="0">
                        <a:solidFill>
                          <a:srgbClr val="00206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2972" marR="629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+mj-lt"/>
                          <a:ea typeface="Arial Unicode MS" pitchFamily="34" charset="-128"/>
                          <a:cs typeface="Arial Unicode MS" pitchFamily="34" charset="-128"/>
                        </a:rPr>
                        <a:t>28,0</a:t>
                      </a:r>
                    </a:p>
                  </a:txBody>
                  <a:tcPr marL="62972" marR="629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+mj-lt"/>
                          <a:ea typeface="Arial Unicode MS" pitchFamily="34" charset="-128"/>
                          <a:cs typeface="Arial Unicode MS" pitchFamily="34" charset="-128"/>
                        </a:rPr>
                        <a:t>10,0</a:t>
                      </a:r>
                    </a:p>
                  </a:txBody>
                  <a:tcPr marL="62972" marR="629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+mj-lt"/>
                          <a:ea typeface="Arial Unicode MS" pitchFamily="34" charset="-128"/>
                          <a:cs typeface="Arial Unicode MS" pitchFamily="34" charset="-128"/>
                        </a:rPr>
                        <a:t>10,0</a:t>
                      </a:r>
                    </a:p>
                  </a:txBody>
                  <a:tcPr marL="62972" marR="629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+mj-lt"/>
                          <a:ea typeface="Arial Unicode MS" pitchFamily="34" charset="-128"/>
                          <a:cs typeface="Arial Unicode MS" pitchFamily="34" charset="-128"/>
                        </a:rPr>
                        <a:t>10,0</a:t>
                      </a:r>
                    </a:p>
                  </a:txBody>
                  <a:tcPr marL="62972" marR="62972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5000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</a:rPr>
                        <a:t>Подпрограмма «Профилактика безопасности и правонарушений несовершеннолетних»</a:t>
                      </a:r>
                      <a:endParaRPr lang="ru-RU" sz="1200" b="0">
                        <a:solidFill>
                          <a:srgbClr val="00206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2972" marR="629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+mj-lt"/>
                          <a:ea typeface="Arial Unicode MS" pitchFamily="34" charset="-128"/>
                          <a:cs typeface="Arial Unicode MS" pitchFamily="34" charset="-128"/>
                        </a:rPr>
                        <a:t>12,0</a:t>
                      </a:r>
                    </a:p>
                  </a:txBody>
                  <a:tcPr marL="62972" marR="629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+mj-lt"/>
                          <a:ea typeface="Arial Unicode MS" pitchFamily="34" charset="-128"/>
                          <a:cs typeface="Arial Unicode MS" pitchFamily="34" charset="-128"/>
                        </a:rPr>
                        <a:t>5,0</a:t>
                      </a:r>
                    </a:p>
                  </a:txBody>
                  <a:tcPr marL="62972" marR="629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+mj-lt"/>
                          <a:ea typeface="Arial Unicode MS" pitchFamily="34" charset="-128"/>
                          <a:cs typeface="Arial Unicode MS" pitchFamily="34" charset="-128"/>
                        </a:rPr>
                        <a:t>5,0</a:t>
                      </a:r>
                    </a:p>
                  </a:txBody>
                  <a:tcPr marL="62972" marR="629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+mj-lt"/>
                          <a:ea typeface="Arial Unicode MS" pitchFamily="34" charset="-128"/>
                          <a:cs typeface="Arial Unicode MS" pitchFamily="34" charset="-128"/>
                        </a:rPr>
                        <a:t>5,0</a:t>
                      </a:r>
                    </a:p>
                  </a:txBody>
                  <a:tcPr marL="62972" marR="62972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9042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</a:rPr>
                        <a:t>Подпрограмма «Ресурсное обеспечение сферы образования»</a:t>
                      </a:r>
                      <a:endParaRPr lang="ru-RU" sz="1200" b="0" dirty="0">
                        <a:solidFill>
                          <a:srgbClr val="00206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2972" marR="629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+mj-lt"/>
                          <a:ea typeface="Arial Unicode MS" pitchFamily="34" charset="-128"/>
                          <a:cs typeface="Arial Unicode MS" pitchFamily="34" charset="-128"/>
                        </a:rPr>
                        <a:t>13310,9</a:t>
                      </a:r>
                    </a:p>
                  </a:txBody>
                  <a:tcPr marL="62972" marR="629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+mj-lt"/>
                          <a:ea typeface="Arial Unicode MS" pitchFamily="34" charset="-128"/>
                          <a:cs typeface="Arial Unicode MS" pitchFamily="34" charset="-128"/>
                        </a:rPr>
                        <a:t>6050,0</a:t>
                      </a:r>
                    </a:p>
                  </a:txBody>
                  <a:tcPr marL="62972" marR="629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+mj-lt"/>
                          <a:ea typeface="Arial Unicode MS" pitchFamily="34" charset="-128"/>
                          <a:cs typeface="Arial Unicode MS" pitchFamily="34" charset="-128"/>
                        </a:rPr>
                        <a:t>12424,7</a:t>
                      </a:r>
                    </a:p>
                  </a:txBody>
                  <a:tcPr marL="62972" marR="629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+mj-lt"/>
                          <a:ea typeface="Arial Unicode MS" pitchFamily="34" charset="-128"/>
                          <a:cs typeface="Arial Unicode MS" pitchFamily="34" charset="-128"/>
                        </a:rPr>
                        <a:t>12736,9</a:t>
                      </a:r>
                    </a:p>
                  </a:txBody>
                  <a:tcPr marL="62972" marR="62972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0638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</a:rPr>
                        <a:t>Подпрограмма «Обеспечение реализации муниципальной программы»</a:t>
                      </a:r>
                      <a:endParaRPr lang="ru-RU" sz="1200" b="0" dirty="0">
                        <a:solidFill>
                          <a:srgbClr val="00206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2972" marR="629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+mj-lt"/>
                          <a:ea typeface="Arial Unicode MS" pitchFamily="34" charset="-128"/>
                          <a:cs typeface="Arial Unicode MS" pitchFamily="34" charset="-128"/>
                        </a:rPr>
                        <a:t>42218,6</a:t>
                      </a:r>
                    </a:p>
                  </a:txBody>
                  <a:tcPr marL="62972" marR="629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+mj-lt"/>
                          <a:ea typeface="Arial Unicode MS" pitchFamily="34" charset="-128"/>
                          <a:cs typeface="Arial Unicode MS" pitchFamily="34" charset="-128"/>
                        </a:rPr>
                        <a:t>45953,1</a:t>
                      </a:r>
                    </a:p>
                  </a:txBody>
                  <a:tcPr marL="62972" marR="629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+mj-lt"/>
                          <a:ea typeface="Arial Unicode MS" pitchFamily="34" charset="-128"/>
                          <a:cs typeface="Arial Unicode MS" pitchFamily="34" charset="-128"/>
                        </a:rPr>
                        <a:t>44774,4</a:t>
                      </a:r>
                    </a:p>
                  </a:txBody>
                  <a:tcPr marL="62972" marR="629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+mj-lt"/>
                          <a:ea typeface="Arial Unicode MS" pitchFamily="34" charset="-128"/>
                          <a:cs typeface="Arial Unicode MS" pitchFamily="34" charset="-128"/>
                        </a:rPr>
                        <a:t>45995,6</a:t>
                      </a:r>
                    </a:p>
                  </a:txBody>
                  <a:tcPr marL="62972" marR="62972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8001024" y="1142984"/>
            <a:ext cx="914400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Тыс.руб.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1000">
              <a:schemeClr val="accent1">
                <a:lumMod val="20000"/>
                <a:lumOff val="8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8429652" y="6500834"/>
            <a:ext cx="571504" cy="214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33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72264" y="6637359"/>
            <a:ext cx="376254" cy="220641"/>
          </a:xfrm>
        </p:spPr>
        <p:txBody>
          <a:bodyPr/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                    </a:t>
            </a:r>
          </a:p>
          <a:p>
            <a:pPr algn="just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                   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graphicFrame>
        <p:nvGraphicFramePr>
          <p:cNvPr id="15" name="Схема 14"/>
          <p:cNvGraphicFramePr/>
          <p:nvPr/>
        </p:nvGraphicFramePr>
        <p:xfrm>
          <a:off x="500034" y="142852"/>
          <a:ext cx="8329642" cy="725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71472" y="1500174"/>
          <a:ext cx="8215370" cy="486345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314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89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51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89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97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74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74332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Наименование индикатора</a:t>
                      </a:r>
                      <a:endParaRPr lang="ru-RU" sz="12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20097" marR="200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Ед. измерения</a:t>
                      </a:r>
                      <a:endParaRPr lang="ru-RU" sz="12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20097" marR="200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2025 год</a:t>
                      </a:r>
                      <a:endParaRPr lang="ru-RU" sz="12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20097" marR="200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2026 год</a:t>
                      </a:r>
                      <a:endParaRPr lang="ru-RU" sz="12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20097" marR="20097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2027 год</a:t>
                      </a:r>
                      <a:endParaRPr lang="ru-RU" sz="12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20097" marR="20097" marT="0" marB="0" anchor="ctr"/>
                </a:tc>
                <a:tc>
                  <a:txBody>
                    <a:bodyPr/>
                    <a:lstStyle/>
                    <a:p>
                      <a:pPr indent="19685"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2028 год</a:t>
                      </a:r>
                      <a:endParaRPr lang="ru-RU" sz="12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20097" marR="20097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191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Отношение среднего балла единого государственного экзамена (в расчете на 1 предмет) 10% выпускников с лучшими результатами единого государственного экзамена к среднему баллу единого государственного экзамена (в расчете на 1 предмет) 10% выпускников с худшими результатами единого государственного экзамена</a:t>
                      </a:r>
                      <a:endParaRPr lang="ru-RU" sz="12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20097" marR="20097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/>
                        <a:t>отношение</a:t>
                      </a:r>
                      <a:endParaRPr lang="ru-RU" sz="12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20097" marR="200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0,91</a:t>
                      </a:r>
                      <a:endParaRPr lang="ru-RU" sz="12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20097" marR="200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0,91</a:t>
                      </a:r>
                      <a:endParaRPr lang="ru-RU" sz="12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20097" marR="200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0,91</a:t>
                      </a:r>
                      <a:endParaRPr lang="ru-RU" sz="12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20097" marR="200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0,91</a:t>
                      </a:r>
                      <a:endParaRPr lang="ru-RU" sz="120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20097" marR="20097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654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Удельный вес численности населения в возрасте 5-18 лет, охваченного образованием, в общей численности населения в возрасте 5-18 лет</a:t>
                      </a:r>
                      <a:endParaRPr lang="ru-RU" sz="12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20097" marR="20097" marT="0" marB="0" anchor="ctr"/>
                </a:tc>
                <a:tc>
                  <a:txBody>
                    <a:bodyPr/>
                    <a:lstStyle/>
                    <a:p>
                      <a:pPr indent="17145"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%</a:t>
                      </a:r>
                      <a:endParaRPr lang="ru-RU" sz="12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20097" marR="200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99,5</a:t>
                      </a:r>
                      <a:endParaRPr lang="ru-RU" sz="12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20097" marR="200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99,5</a:t>
                      </a:r>
                      <a:endParaRPr lang="ru-RU" sz="12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20097" marR="200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99,5</a:t>
                      </a:r>
                      <a:endParaRPr lang="ru-RU" sz="12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20097" marR="200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99,5</a:t>
                      </a:r>
                      <a:endParaRPr lang="ru-RU" sz="120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20097" marR="20097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538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Удельный вес численности обучающихся МОО, которым предоставлена возможность обучаться в соответствии с основными современными требованиями, в общей численности обучающихся</a:t>
                      </a:r>
                      <a:endParaRPr lang="ru-RU" sz="12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20097" marR="20097" marT="0" marB="0" anchor="ctr"/>
                </a:tc>
                <a:tc>
                  <a:txBody>
                    <a:bodyPr/>
                    <a:lstStyle/>
                    <a:p>
                      <a:pPr indent="17145"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%</a:t>
                      </a:r>
                      <a:endParaRPr lang="ru-RU" sz="12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20097" marR="200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98,8</a:t>
                      </a:r>
                      <a:endParaRPr lang="ru-RU" sz="12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20097" marR="200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98,8</a:t>
                      </a:r>
                      <a:endParaRPr lang="ru-RU" sz="12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20097" marR="200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98,8</a:t>
                      </a:r>
                      <a:endParaRPr lang="ru-RU" sz="12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20097" marR="200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98,8</a:t>
                      </a:r>
                      <a:endParaRPr lang="ru-RU" sz="12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20097" marR="20097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423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Удельный вес численности обучающихся по программам общего образования, участвующих в олимпиадах и конкурсах различного уровня, в общей численности, обучающихся по программа общего образования</a:t>
                      </a:r>
                      <a:endParaRPr lang="ru-RU" sz="12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20097" marR="20097" marT="0" marB="0" anchor="ctr"/>
                </a:tc>
                <a:tc>
                  <a:txBody>
                    <a:bodyPr/>
                    <a:lstStyle/>
                    <a:p>
                      <a:pPr indent="17145" algn="ctr">
                        <a:spcAft>
                          <a:spcPts val="0"/>
                        </a:spcAft>
                      </a:pPr>
                      <a:r>
                        <a:rPr lang="ru-RU" sz="1200"/>
                        <a:t>%</a:t>
                      </a:r>
                      <a:endParaRPr lang="ru-RU" sz="120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20097" marR="200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82,1</a:t>
                      </a:r>
                      <a:endParaRPr lang="ru-RU" sz="12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20097" marR="200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82,1</a:t>
                      </a:r>
                      <a:endParaRPr lang="ru-RU" sz="12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20097" marR="200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82,1</a:t>
                      </a:r>
                      <a:endParaRPr lang="ru-RU" sz="12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20097" marR="200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82,1</a:t>
                      </a:r>
                      <a:endParaRPr lang="ru-RU" sz="12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20097" marR="20097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5538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Доля МОО, в которых создана универсальная </a:t>
                      </a:r>
                      <a:r>
                        <a:rPr lang="ru-RU" sz="1200" dirty="0" err="1"/>
                        <a:t>безбарьерная</a:t>
                      </a:r>
                      <a:r>
                        <a:rPr lang="ru-RU" sz="1200" dirty="0"/>
                        <a:t> среда, позволяющая обеспечить совместное обучение инвалидов и лиц, не имеющих нарушений, в общем количестве МОО</a:t>
                      </a:r>
                      <a:endParaRPr lang="ru-RU" sz="12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20097" marR="20097" marT="0" marB="0" anchor="ctr"/>
                </a:tc>
                <a:tc>
                  <a:txBody>
                    <a:bodyPr/>
                    <a:lstStyle/>
                    <a:p>
                      <a:pPr indent="17145"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%</a:t>
                      </a:r>
                      <a:endParaRPr lang="ru-RU" sz="12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20097" marR="200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34,0</a:t>
                      </a:r>
                      <a:endParaRPr lang="ru-RU" sz="12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20097" marR="200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34,0</a:t>
                      </a:r>
                      <a:endParaRPr lang="ru-RU" sz="12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20097" marR="200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34,0</a:t>
                      </a:r>
                      <a:endParaRPr lang="ru-RU" sz="12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20097" marR="200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34,0</a:t>
                      </a:r>
                      <a:endParaRPr lang="ru-RU" sz="12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20097" marR="20097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5538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Доля детей-инвалидов, получающих образовательные услуги в форме дистанционного обучения, от общего количества детей-инвалидов, которым это показано</a:t>
                      </a:r>
                      <a:endParaRPr lang="ru-RU" sz="12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20097" marR="20097" marT="0" marB="0" anchor="ctr"/>
                </a:tc>
                <a:tc>
                  <a:txBody>
                    <a:bodyPr/>
                    <a:lstStyle/>
                    <a:p>
                      <a:pPr indent="17145"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%</a:t>
                      </a:r>
                      <a:endParaRPr lang="ru-RU" sz="12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20097" marR="200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100,0</a:t>
                      </a:r>
                      <a:endParaRPr lang="ru-RU" sz="12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20097" marR="200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100,0</a:t>
                      </a:r>
                      <a:endParaRPr lang="ru-RU" sz="12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20097" marR="200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100,0</a:t>
                      </a:r>
                      <a:endParaRPr lang="ru-RU" sz="12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20097" marR="200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100,0</a:t>
                      </a:r>
                      <a:endParaRPr lang="ru-RU" sz="12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20097" marR="20097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8" name="Схема 7"/>
          <p:cNvGraphicFramePr/>
          <p:nvPr/>
        </p:nvGraphicFramePr>
        <p:xfrm>
          <a:off x="1214414" y="857232"/>
          <a:ext cx="7500990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s://ic.pics.livejournal.com/shantsevvp/27349511/96471/96471_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2561" y="1290352"/>
            <a:ext cx="2626248" cy="2098658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7" name="Овал 16"/>
          <p:cNvSpPr/>
          <p:nvPr/>
        </p:nvSpPr>
        <p:spPr>
          <a:xfrm>
            <a:off x="8286776" y="6429396"/>
            <a:ext cx="571504" cy="28575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62204" cy="365125"/>
          </a:xfrm>
        </p:spPr>
        <p:txBody>
          <a:bodyPr/>
          <a:lstStyle/>
          <a:p>
            <a:fld id="{0DF55276-7436-4E82-921F-7D04667C0D27}" type="slidenum">
              <a:rPr lang="ru-RU" b="1" smtClean="0">
                <a:solidFill>
                  <a:schemeClr val="tx1"/>
                </a:solidFill>
              </a:rPr>
              <a:t>34</a:t>
            </a:fld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142875" y="1214438"/>
            <a:ext cx="9001125" cy="5214937"/>
          </a:xfrm>
        </p:spPr>
        <p:txBody>
          <a:bodyPr>
            <a:normAutofit/>
          </a:bodyPr>
          <a:lstStyle/>
          <a:p>
            <a:pPr fontAlgn="t">
              <a:buNone/>
            </a:pPr>
            <a:endParaRPr lang="ru-RU" b="1" dirty="0"/>
          </a:p>
          <a:p>
            <a:pPr fontAlgn="t"/>
            <a:endParaRPr lang="ru-RU" b="1" dirty="0"/>
          </a:p>
          <a:p>
            <a:pPr>
              <a:buNone/>
            </a:pPr>
            <a:endParaRPr lang="ru-RU" dirty="0"/>
          </a:p>
        </p:txBody>
      </p:sp>
      <p:graphicFrame>
        <p:nvGraphicFramePr>
          <p:cNvPr id="23" name="Схема 22"/>
          <p:cNvGraphicFramePr/>
          <p:nvPr/>
        </p:nvGraphicFramePr>
        <p:xfrm>
          <a:off x="500034" y="142852"/>
          <a:ext cx="8329642" cy="725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42910" y="1000108"/>
            <a:ext cx="7929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2060"/>
                </a:solidFill>
              </a:rPr>
              <a:t> </a:t>
            </a:r>
            <a:endParaRPr lang="ru-RU" sz="1200" b="1" dirty="0">
              <a:solidFill>
                <a:srgbClr val="002060"/>
              </a:solidFill>
            </a:endParaRPr>
          </a:p>
          <a:p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500034" y="928670"/>
            <a:ext cx="8286808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Цель муниципальной программы – создание условий и возможностей для повышения роли культуры в воспитании и просвещении населения Большеболдинского муниципального района в ее лучших традициях и достижениях; сохранение культурного наследия района и единого культурно-информационного пространства.</a:t>
            </a:r>
            <a:endParaRPr kumimoji="0" lang="ru-RU" sz="12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45567048"/>
              </p:ext>
            </p:extLst>
          </p:nvPr>
        </p:nvGraphicFramePr>
        <p:xfrm>
          <a:off x="-737333" y="1550343"/>
          <a:ext cx="4143404" cy="19288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110370"/>
              </p:ext>
            </p:extLst>
          </p:nvPr>
        </p:nvGraphicFramePr>
        <p:xfrm>
          <a:off x="4633967" y="2224085"/>
          <a:ext cx="4500594" cy="463391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857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29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29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29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9580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Наименование     муниципальной программы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5607" marR="656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2025 год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5607" marR="656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2026 год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5607" marR="656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2027 год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5607" marR="656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2028 год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5607" marR="65607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8741"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Муниципальная     программа «Развитие культуры и туризма Большеболдинского муниципального округа Нижегородской области»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5607" marR="656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150251,1</a:t>
                      </a:r>
                    </a:p>
                  </a:txBody>
                  <a:tcPr marL="65607" marR="656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149248,0</a:t>
                      </a:r>
                    </a:p>
                  </a:txBody>
                  <a:tcPr marL="65607" marR="656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132893,9</a:t>
                      </a:r>
                    </a:p>
                  </a:txBody>
                  <a:tcPr marL="65607" marR="656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135987,9</a:t>
                      </a:r>
                    </a:p>
                  </a:txBody>
                  <a:tcPr marL="65607" marR="65607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8741"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</a:rPr>
                        <a:t>Подпрограмма «Сохранение развитие материально-технической базы учреждений культуры Большеболдинского муниципального округа»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5607" marR="656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16769,6</a:t>
                      </a:r>
                    </a:p>
                  </a:txBody>
                  <a:tcPr marL="65607" marR="656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9061,9</a:t>
                      </a:r>
                    </a:p>
                  </a:txBody>
                  <a:tcPr marL="65607" marR="656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0,0</a:t>
                      </a:r>
                    </a:p>
                  </a:txBody>
                  <a:tcPr marL="65607" marR="656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0,0</a:t>
                      </a:r>
                    </a:p>
                  </a:txBody>
                  <a:tcPr marL="65607" marR="65607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161"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</a:rPr>
                        <a:t>Подпрограмма «Культурное наследие Большеболдинского муниципального округа»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5607" marR="656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94081,4</a:t>
                      </a:r>
                    </a:p>
                  </a:txBody>
                  <a:tcPr marL="65607" marR="656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96793,1</a:t>
                      </a:r>
                    </a:p>
                  </a:txBody>
                  <a:tcPr marL="65607" marR="656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90587,2</a:t>
                      </a:r>
                    </a:p>
                  </a:txBody>
                  <a:tcPr marL="65607" marR="656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92594,9</a:t>
                      </a:r>
                    </a:p>
                  </a:txBody>
                  <a:tcPr marL="65607" marR="65607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9161"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</a:rPr>
                        <a:t>Подпрограмма «Дополнительное образование» в сфере культуры и искусства»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5607" marR="656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8148,1</a:t>
                      </a:r>
                    </a:p>
                  </a:txBody>
                  <a:tcPr marL="65607" marR="656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8979,6</a:t>
                      </a:r>
                    </a:p>
                  </a:txBody>
                  <a:tcPr marL="65607" marR="656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8747,1</a:t>
                      </a:r>
                    </a:p>
                  </a:txBody>
                  <a:tcPr marL="65607" marR="656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8979,6</a:t>
                      </a:r>
                    </a:p>
                  </a:txBody>
                  <a:tcPr marL="65607" marR="65607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9161"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</a:rPr>
                        <a:t>Подпрограмма «Развитие сферы туризма в Большеболдинском муниципальном округе»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5607" marR="656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0,0</a:t>
                      </a:r>
                    </a:p>
                  </a:txBody>
                  <a:tcPr marL="65607" marR="656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0,0</a:t>
                      </a:r>
                    </a:p>
                  </a:txBody>
                  <a:tcPr marL="65607" marR="656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0,0</a:t>
                      </a:r>
                    </a:p>
                  </a:txBody>
                  <a:tcPr marL="65607" marR="656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0,0</a:t>
                      </a:r>
                    </a:p>
                  </a:txBody>
                  <a:tcPr marL="65607" marR="65607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9370"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</a:rPr>
                        <a:t>Подпрограмма «Обеспечение реализации муниципальной программы»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5607" marR="656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31252</a:t>
                      </a:r>
                    </a:p>
                  </a:txBody>
                  <a:tcPr marL="65607" marR="656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34413,4</a:t>
                      </a:r>
                    </a:p>
                  </a:txBody>
                  <a:tcPr marL="65607" marR="656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33559,6</a:t>
                      </a:r>
                    </a:p>
                  </a:txBody>
                  <a:tcPr marL="65607" marR="656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34413,4</a:t>
                      </a:r>
                    </a:p>
                  </a:txBody>
                  <a:tcPr marL="65607" marR="65607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8229600" y="1428736"/>
            <a:ext cx="914400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002060"/>
                </a:solidFill>
              </a:rPr>
              <a:t>Тыс.руб.</a:t>
            </a:r>
          </a:p>
        </p:txBody>
      </p:sp>
      <p:pic>
        <p:nvPicPr>
          <p:cNvPr id="21" name="Picture 2" descr="F:\Документы\фото и видео\Юбилей 225 лет\20240609_184018 — копия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663" r="11295" b="23374"/>
          <a:stretch/>
        </p:blipFill>
        <p:spPr bwMode="auto">
          <a:xfrm>
            <a:off x="0" y="3137605"/>
            <a:ext cx="4518070" cy="229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Shape 21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08" y="5082431"/>
            <a:ext cx="2354456" cy="177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85252" y="4951614"/>
            <a:ext cx="2232818" cy="190225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86834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/>
            <a:r>
              <a:rPr lang="ru-RU" sz="27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Муниципальная программа «Развитие  культуры </a:t>
            </a:r>
            <a:br>
              <a:rPr lang="ru-RU" sz="27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Большеболдинского муниципального округа Нижегородской области» </a:t>
            </a:r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500834"/>
            <a:ext cx="2305080" cy="220641"/>
          </a:xfrm>
        </p:spPr>
        <p:txBody>
          <a:bodyPr/>
          <a:lstStyle/>
          <a:p>
            <a:fld id="{0DF55276-7436-4E82-921F-7D04667C0D27}" type="slidenum">
              <a:rPr lang="ru-RU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35</a:t>
            </a:fld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500034" y="1142984"/>
          <a:ext cx="8143930" cy="5286412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438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7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5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4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51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4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586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298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Наименование индикатора/непосредственного результата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 rowSpan="2"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Ед.измерения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 gridSpan="6"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000" dirty="0"/>
                        <a:t>Значение индикатора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7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Текущий год 2025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Очередной год               2026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40614" marR="406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778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2027 год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2028 год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119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Средняя заработная плата работников культуры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руб.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56561,83</a:t>
                      </a:r>
                    </a:p>
                  </a:txBody>
                  <a:tcPr marL="40614" marR="40614" marT="0" marB="0" anchor="ctr"/>
                </a:tc>
                <a:tc gridSpan="3">
                  <a:txBody>
                    <a:bodyPr/>
                    <a:lstStyle/>
                    <a:p>
                      <a:pPr indent="26670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ea typeface="Times New Roman" panose="02020603050405020304"/>
                          <a:cs typeface="Times New Roman" panose="02020603050405020304"/>
                          <a:sym typeface="+mn-ea"/>
                        </a:rPr>
                        <a:t>56561,83</a:t>
                      </a:r>
                      <a:endParaRPr lang="ru-RU" sz="9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40614" marR="406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ea typeface="Times New Roman" panose="02020603050405020304"/>
                          <a:cs typeface="Times New Roman" panose="02020603050405020304"/>
                          <a:sym typeface="+mn-ea"/>
                        </a:rPr>
                        <a:t>56561,83</a:t>
                      </a:r>
                      <a:endParaRPr lang="ru-RU" sz="9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ea typeface="Times New Roman" panose="02020603050405020304"/>
                          <a:cs typeface="Times New Roman" panose="02020603050405020304"/>
                          <a:sym typeface="+mn-ea"/>
                        </a:rPr>
                        <a:t>56561,83</a:t>
                      </a:r>
                      <a:endParaRPr lang="ru-RU" sz="9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7957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Доля муниципальных учреждений культуры Большеболдинского округа, имеющих свой информационный портал, от общего числа муниципальных бюджетных учреждений культуры Большеболдинского округа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%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>
                  <a:txBody>
                    <a:bodyPr/>
                    <a:lstStyle/>
                    <a:p>
                      <a:pPr indent="11493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100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 gridSpan="3">
                  <a:txBody>
                    <a:bodyPr/>
                    <a:lstStyle/>
                    <a:p>
                      <a:pPr indent="11493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100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40614" marR="406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4935"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2060"/>
                          </a:solidFill>
                        </a:rPr>
                        <a:t>100</a:t>
                      </a:r>
                      <a:endParaRPr lang="ru-RU" sz="9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>
                  <a:txBody>
                    <a:bodyPr/>
                    <a:lstStyle/>
                    <a:p>
                      <a:pPr indent="114935"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2060"/>
                          </a:solidFill>
                        </a:rPr>
                        <a:t>100</a:t>
                      </a:r>
                      <a:endParaRPr lang="ru-RU" sz="9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774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Повышение уровня удовлетворенности граждан Большеболдинского округа качеством предоставления муниципальных услуг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%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>
                  <a:txBody>
                    <a:bodyPr/>
                    <a:lstStyle/>
                    <a:p>
                      <a:pPr indent="2476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90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 gridSpan="3">
                  <a:txBody>
                    <a:bodyPr/>
                    <a:lstStyle/>
                    <a:p>
                      <a:pPr indent="2476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90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40614" marR="406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4765"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2060"/>
                          </a:solidFill>
                        </a:rPr>
                        <a:t>90</a:t>
                      </a:r>
                      <a:endParaRPr lang="ru-RU" sz="9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>
                  <a:txBody>
                    <a:bodyPr/>
                    <a:lstStyle/>
                    <a:p>
                      <a:pPr indent="24765"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2060"/>
                          </a:solidFill>
                        </a:rPr>
                        <a:t>90</a:t>
                      </a:r>
                      <a:endParaRPr lang="ru-RU" sz="9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4774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Непосредственный результат: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 gridSpan="7"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Уровень удовлетворенности граждан Большеболдинского муниципального округа качеством предоставления услуг составит не менее 90%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6365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Увеличение количества библиографических записей в сводном электронном каталоге библиотек </a:t>
                      </a:r>
                    </a:p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Большеболдинского округа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%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1,2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1,2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1,2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1,2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4774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Увеличение доли библиотек, подключенных к сети «Интернет», в общем количестве библиотек </a:t>
                      </a:r>
                    </a:p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Большеболдинского округа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2060"/>
                          </a:solidFill>
                        </a:rPr>
                        <a:t>%</a:t>
                      </a:r>
                      <a:endParaRPr lang="ru-RU" sz="9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 gridSpan="2">
                  <a:txBody>
                    <a:bodyPr/>
                    <a:lstStyle/>
                    <a:p>
                      <a:pPr indent="24765"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2060"/>
                          </a:solidFill>
                        </a:rPr>
                        <a:t>60</a:t>
                      </a:r>
                      <a:endParaRPr lang="ru-RU" sz="9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4765"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2060"/>
                          </a:solidFill>
                        </a:rPr>
                        <a:t>60</a:t>
                      </a:r>
                      <a:endParaRPr lang="ru-RU" sz="9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 gridSpan="2">
                  <a:txBody>
                    <a:bodyPr/>
                    <a:lstStyle/>
                    <a:p>
                      <a:pPr indent="2476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60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476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60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4774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2060"/>
                          </a:solidFill>
                        </a:rPr>
                        <a:t>Увеличение количества учетных музейных предметов, переведенных в электронный вид госкаталог</a:t>
                      </a:r>
                      <a:endParaRPr lang="ru-RU" sz="9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2060"/>
                          </a:solidFill>
                        </a:rPr>
                        <a:t>Ед.</a:t>
                      </a:r>
                      <a:endParaRPr lang="ru-RU" sz="9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 gridSpan="2">
                  <a:txBody>
                    <a:bodyPr/>
                    <a:lstStyle/>
                    <a:p>
                      <a:pPr indent="2476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70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476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70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 gridSpan="2">
                  <a:txBody>
                    <a:bodyPr/>
                    <a:lstStyle/>
                    <a:p>
                      <a:pPr indent="2476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70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476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70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6119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2060"/>
                          </a:solidFill>
                        </a:rPr>
                        <a:t>Увеличение посещаемости музея, посещений на 1 жителя в год</a:t>
                      </a:r>
                      <a:endParaRPr lang="ru-RU" sz="9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2060"/>
                          </a:solidFill>
                        </a:rPr>
                        <a:t>чел.</a:t>
                      </a:r>
                      <a:endParaRPr lang="ru-RU" sz="9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 gridSpan="2">
                  <a:txBody>
                    <a:bodyPr/>
                    <a:lstStyle/>
                    <a:p>
                      <a:pPr indent="2476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0,53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476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0,53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 gridSpan="2">
                  <a:txBody>
                    <a:bodyPr/>
                    <a:lstStyle/>
                    <a:p>
                      <a:pPr indent="2476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0,53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476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0,53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3182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2060"/>
                          </a:solidFill>
                        </a:rPr>
                        <a:t>Динамика количества мероприятий % к предыдущему году</a:t>
                      </a:r>
                      <a:endParaRPr lang="ru-RU" sz="9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2060"/>
                          </a:solidFill>
                        </a:rPr>
                        <a:t>%</a:t>
                      </a:r>
                      <a:endParaRPr lang="ru-RU" sz="9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 gridSpan="2">
                  <a:txBody>
                    <a:bodyPr/>
                    <a:lstStyle/>
                    <a:p>
                      <a:pPr indent="2476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0,2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4765"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2060"/>
                          </a:solidFill>
                        </a:rPr>
                        <a:t>0,2</a:t>
                      </a:r>
                      <a:endParaRPr lang="ru-RU" sz="9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 gridSpan="2">
                  <a:txBody>
                    <a:bodyPr/>
                    <a:lstStyle/>
                    <a:p>
                      <a:pPr indent="2476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0,2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476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0,2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3182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2060"/>
                          </a:solidFill>
                        </a:rPr>
                        <a:t>Непосредственный результат</a:t>
                      </a:r>
                      <a:endParaRPr lang="ru-RU" sz="9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 gridSpan="7"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Количество библиографических записей в электронном каталоге «Моя библиотека» составит не менее 60711 записей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47211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2060"/>
                          </a:solidFill>
                        </a:rPr>
                        <a:t>Непосредственный результат</a:t>
                      </a:r>
                      <a:endParaRPr lang="ru-RU" sz="9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 gridSpan="7"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Количество публичных библиотек, подключенных к информационно-телекоммуникационной сети «Интернет» в общем количестве библиотек </a:t>
                      </a:r>
                    </a:p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Большеболдинского округа не менее 9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5752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2060"/>
                          </a:solidFill>
                        </a:rPr>
                        <a:t>Непосредственный результат</a:t>
                      </a:r>
                      <a:endParaRPr lang="ru-RU" sz="9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 gridSpan="7"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Количество учетных музейных предметов, переведенных в электронный вид составит не менее 2821 единиц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5752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2060"/>
                          </a:solidFill>
                        </a:rPr>
                        <a:t>Непосредственный результат</a:t>
                      </a:r>
                      <a:endParaRPr lang="ru-RU" sz="9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 gridSpan="7"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Посещаемость муниципальных музеев Большеболдинского округа </a:t>
                      </a:r>
                    </a:p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увеличится до не менее 6619 посещений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5752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2060"/>
                          </a:solidFill>
                        </a:rPr>
                        <a:t>Непосредственный результат</a:t>
                      </a:r>
                      <a:endParaRPr lang="ru-RU" sz="9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 gridSpan="7"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Количество культурно-массовых мероприятий составит не менее 1725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614" marR="4061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10" name="Овал 9"/>
          <p:cNvSpPr/>
          <p:nvPr/>
        </p:nvSpPr>
        <p:spPr>
          <a:xfrm>
            <a:off x="8429652" y="6500834"/>
            <a:ext cx="571504" cy="214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35</a:t>
            </a:r>
            <a:endParaRPr lang="ru-RU" sz="1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1335863"/>
            <a:ext cx="2915816" cy="1664510"/>
          </a:xfrm>
          <a:prstGeom prst="rect">
            <a:avLst/>
          </a:prstGeom>
        </p:spPr>
      </p:pic>
      <p:graphicFrame>
        <p:nvGraphicFramePr>
          <p:cNvPr id="36" name="Таблица 35"/>
          <p:cNvGraphicFramePr>
            <a:graphicFrameLocks noGrp="1"/>
          </p:cNvGraphicFramePr>
          <p:nvPr/>
        </p:nvGraphicFramePr>
        <p:xfrm>
          <a:off x="3143240" y="4786322"/>
          <a:ext cx="5857916" cy="1714512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7860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29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5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29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29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5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4109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Индикатор/непосредственный     результат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832" marR="6383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Ед.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832" marR="6383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2025 год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832" marR="6383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2026 год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832" marR="6383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2027 год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832" marR="6383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2028 год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832" marR="63832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326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Доля граждан Большеболдинского муниципального округа, систематически занимающихся физической культурой и спортом</a:t>
                      </a:r>
                      <a:endParaRPr lang="ru-RU" sz="11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832" marR="6383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%</a:t>
                      </a:r>
                      <a:endParaRPr lang="ru-RU" sz="11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832" marR="6383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58,9</a:t>
                      </a:r>
                    </a:p>
                  </a:txBody>
                  <a:tcPr marL="63832" marR="6383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59,9</a:t>
                      </a:r>
                    </a:p>
                  </a:txBody>
                  <a:tcPr marL="63832" marR="6383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60,0</a:t>
                      </a:r>
                    </a:p>
                  </a:txBody>
                  <a:tcPr marL="63832" marR="6383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60,0</a:t>
                      </a:r>
                    </a:p>
                  </a:txBody>
                  <a:tcPr marL="63832" marR="63832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8672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</a:rPr>
                        <a:t>Доля детей, учащихся, студентов систематически занимающихся физической культурой и спортом, в общей численности дошкольников, обучающихся, студентов</a:t>
                      </a:r>
                      <a:endParaRPr lang="ru-RU" sz="110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832" marR="6383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%</a:t>
                      </a:r>
                      <a:endParaRPr lang="ru-RU" sz="11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832" marR="6383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93,8</a:t>
                      </a:r>
                    </a:p>
                  </a:txBody>
                  <a:tcPr marL="63832" marR="6383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94,8</a:t>
                      </a:r>
                    </a:p>
                  </a:txBody>
                  <a:tcPr marL="63832" marR="6383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95,0</a:t>
                      </a:r>
                    </a:p>
                  </a:txBody>
                  <a:tcPr marL="63832" marR="6383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95,0</a:t>
                      </a:r>
                    </a:p>
                  </a:txBody>
                  <a:tcPr marL="63832" marR="63832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Овал 16"/>
          <p:cNvSpPr/>
          <p:nvPr/>
        </p:nvSpPr>
        <p:spPr>
          <a:xfrm>
            <a:off x="8358214" y="6500834"/>
            <a:ext cx="571504" cy="28575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233642" cy="365125"/>
          </a:xfrm>
        </p:spPr>
        <p:txBody>
          <a:bodyPr/>
          <a:lstStyle/>
          <a:p>
            <a:endParaRPr lang="ru-RU" b="1" dirty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       </a:t>
            </a:r>
            <a:fld id="{0DF55276-7436-4E82-921F-7D04667C0D27}" type="slidenum">
              <a:rPr lang="ru-RU" b="1" smtClean="0">
                <a:solidFill>
                  <a:schemeClr val="tx1"/>
                </a:solidFill>
              </a:rPr>
              <a:t>36</a:t>
            </a:fld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714612" y="1571612"/>
            <a:ext cx="3286148" cy="1428760"/>
          </a:xfrm>
          <a:prstGeom prst="round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u="sng" dirty="0">
                <a:solidFill>
                  <a:srgbClr val="002060"/>
                </a:solidFill>
              </a:rPr>
              <a:t>Расходы на физическую культуру и спорт составят в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</a:rPr>
              <a:t> 2026 году 11,2 млн.рублей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</a:rPr>
              <a:t>2027 году 9,5 млн.рублей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</a:rPr>
              <a:t>2028 году 9,6 млн.рублей</a:t>
            </a:r>
          </a:p>
        </p:txBody>
      </p:sp>
      <p:graphicFrame>
        <p:nvGraphicFramePr>
          <p:cNvPr id="23" name="Схема 22"/>
          <p:cNvGraphicFramePr/>
          <p:nvPr/>
        </p:nvGraphicFramePr>
        <p:xfrm>
          <a:off x="500034" y="142852"/>
          <a:ext cx="8329642" cy="725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714348" y="1000108"/>
            <a:ext cx="7929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2060"/>
                </a:solidFill>
              </a:rPr>
              <a:t> </a:t>
            </a:r>
            <a:endParaRPr lang="ru-RU" sz="1200" b="1" dirty="0">
              <a:solidFill>
                <a:srgbClr val="002060"/>
              </a:solidFill>
            </a:endParaRPr>
          </a:p>
          <a:p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500034" y="928670"/>
            <a:ext cx="8286808" cy="9233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Цель муниципальной программы – создание условий для реализации прав граждан на занятия физической культурой и спортом, поддержка престижа Большеболдинского спорта на областных и всероссийских спортивных аренах.</a:t>
            </a:r>
            <a:endParaRPr kumimoji="0" lang="ru-RU" sz="12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Таблица 28"/>
          <p:cNvGraphicFramePr>
            <a:graphicFrameLocks noGrp="1"/>
          </p:cNvGraphicFramePr>
          <p:nvPr/>
        </p:nvGraphicFramePr>
        <p:xfrm>
          <a:off x="642910" y="3071810"/>
          <a:ext cx="6215106" cy="1570208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033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3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58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58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72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72928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Наименование муниципальной программы (подпрограммы)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2025 год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2026 год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2027 год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2028 год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570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Муниципальная программа «Развитие физической культуры и спорта в Большеболдинском муниципальном округе Нижегородской области»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8676,8</a:t>
                      </a:r>
                    </a:p>
                  </a:txBody>
                  <a:tcPr marL="63795" marR="63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11218,7</a:t>
                      </a:r>
                    </a:p>
                  </a:txBody>
                  <a:tcPr marL="63795" marR="63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9502,7</a:t>
                      </a:r>
                    </a:p>
                  </a:txBody>
                  <a:tcPr marL="63795" marR="63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9594,0</a:t>
                      </a:r>
                    </a:p>
                  </a:txBody>
                  <a:tcPr marL="63795" marR="6379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285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</a:rPr>
                        <a:t>Подпрограмма «Развитие физической культуры и массового спорта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 anchor="ctr"/>
                </a:tc>
                <a:tc>
                  <a:txBody>
                    <a:bodyPr/>
                    <a:lstStyle/>
                    <a:p>
                      <a:pPr indent="2730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8676,8</a:t>
                      </a:r>
                    </a:p>
                  </a:txBody>
                  <a:tcPr marL="63795" marR="63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11218,7</a:t>
                      </a:r>
                    </a:p>
                  </a:txBody>
                  <a:tcPr marL="63795" marR="63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9502,7</a:t>
                      </a:r>
                    </a:p>
                  </a:txBody>
                  <a:tcPr marL="63795" marR="63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9594,0</a:t>
                      </a:r>
                    </a:p>
                  </a:txBody>
                  <a:tcPr marL="63795" marR="6379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5767382" y="2875791"/>
            <a:ext cx="785818" cy="214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Тыс.руб.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64" y="4713456"/>
            <a:ext cx="3113235" cy="2144544"/>
          </a:xfrm>
          <a:prstGeom prst="rect">
            <a:avLst/>
          </a:prstGeom>
        </p:spPr>
      </p:pic>
      <p:pic>
        <p:nvPicPr>
          <p:cNvPr id="18" name="Picture 2" descr="IMG_5520.jpg"/>
          <p:cNvPicPr>
            <a:picLocks noChangeAspect="1" noChangeArrowheads="1"/>
          </p:cNvPicPr>
          <p:nvPr/>
        </p:nvPicPr>
        <p:blipFill rotWithShape="1">
          <a:blip r:embed="rId11" cstate="print"/>
          <a:srcRect l="16970" t="22241" r="15976" b="25441"/>
          <a:stretch/>
        </p:blipFill>
        <p:spPr bwMode="auto">
          <a:xfrm>
            <a:off x="142876" y="1549020"/>
            <a:ext cx="2654036" cy="1532277"/>
          </a:xfrm>
          <a:prstGeom prst="rect">
            <a:avLst/>
          </a:prstGeom>
          <a:noFill/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58016" y="3031801"/>
            <a:ext cx="2285983" cy="168165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62204" cy="365125"/>
          </a:xfrm>
        </p:spPr>
        <p:txBody>
          <a:bodyPr/>
          <a:lstStyle/>
          <a:p>
            <a:fld id="{0DF55276-7436-4E82-921F-7D04667C0D27}" type="slidenum">
              <a:rPr lang="ru-RU" b="1" smtClean="0">
                <a:solidFill>
                  <a:schemeClr val="tx1"/>
                </a:solidFill>
              </a:rPr>
              <a:t>37</a:t>
            </a:fld>
            <a:endParaRPr lang="ru-RU" b="1" dirty="0">
              <a:solidFill>
                <a:schemeClr val="tx1"/>
              </a:solidFill>
            </a:endParaRPr>
          </a:p>
        </p:txBody>
      </p:sp>
      <p:graphicFrame>
        <p:nvGraphicFramePr>
          <p:cNvPr id="23" name="Схема 22"/>
          <p:cNvGraphicFramePr/>
          <p:nvPr/>
        </p:nvGraphicFramePr>
        <p:xfrm>
          <a:off x="285720" y="142852"/>
          <a:ext cx="8543956" cy="725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285720" y="1000108"/>
            <a:ext cx="8572560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Цель муниципальной программы – повышение энергетической эффективности использования энергоресурсов и снижение энергоемкости в организациях с участием муниципального образования и системе коммунальной инфраструктуры муниципального образования – </a:t>
            </a:r>
            <a:r>
              <a:rPr kumimoji="0" lang="ru-RU" sz="1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Большеболдинский</a:t>
            </a: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муниципальный округ.</a:t>
            </a:r>
            <a:endParaRPr kumimoji="0" lang="ru-RU" sz="12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500034" y="1857364"/>
          <a:ext cx="5357850" cy="1796902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428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58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5302"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Наименование муниципальной программы (подпрограммы)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2025 год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2025 год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2026 год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2027 год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8837"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Муниципальная программа «Энергосбережение и повышение энергетической эффективности Большеболдинского муниципального района Нижегородской области"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5000,0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7500,0</a:t>
                      </a:r>
                    </a:p>
                  </a:txBody>
                  <a:tcPr marL="63795" marR="63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0,0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0,0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7070"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</a:rPr>
                        <a:t>Подпрограмма Развитие сферы жилищно-коммунального хозяйства Большеболдинского муниципального района Нижегородской области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</a:rPr>
                        <a:t>5000,0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7500,0</a:t>
                      </a:r>
                    </a:p>
                  </a:txBody>
                  <a:tcPr marL="63795" marR="63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</a:rPr>
                        <a:t>0,0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</a:rPr>
                        <a:t>0,0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107892"/>
              </p:ext>
            </p:extLst>
          </p:nvPr>
        </p:nvGraphicFramePr>
        <p:xfrm>
          <a:off x="2338700" y="3646072"/>
          <a:ext cx="6357983" cy="318516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7581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73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1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1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31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31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0040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Индикатор/непосредственный результат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indent="23495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Ед.</a:t>
                      </a:r>
                    </a:p>
                    <a:p>
                      <a:pPr indent="23495" algn="ctr">
                        <a:spcAft>
                          <a:spcPts val="0"/>
                        </a:spcAft>
                      </a:pPr>
                      <a:r>
                        <a:rPr lang="ru-RU" sz="1000" b="1" dirty="0" err="1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изм</a:t>
                      </a: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.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indent="23495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2025 год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indent="23495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2026 год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indent="23495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2027 год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indent="23495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2028 год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150" marR="5715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5089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Доля объема электрической энергии, расчеты за которую осуществляются с использованием приборов учета, в общем объеме электрической энергии, потребляемой (используемой) на территории муниципального образования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indent="2349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%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indent="2349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93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indent="23495"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206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93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indent="23495"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206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93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indent="23495"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206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93</a:t>
                      </a:r>
                    </a:p>
                  </a:txBody>
                  <a:tcPr marL="57150" marR="571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5089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2060"/>
                          </a:solidFill>
                        </a:rPr>
                        <a:t>Доля объема тепловой энергии, расчеты за которую осуществляются с использованием приборов учета, в общем объеме тепловой энергии, потребляемой (используемой) на территории муниципального образования</a:t>
                      </a:r>
                      <a:endParaRPr lang="ru-RU" sz="9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indent="2349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%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indent="2349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23,5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indent="2349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23,5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indent="23495"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206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23,5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indent="2349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23,5</a:t>
                      </a:r>
                    </a:p>
                  </a:txBody>
                  <a:tcPr marL="57150" marR="5715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5089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2060"/>
                          </a:solidFill>
                        </a:rPr>
                        <a:t>Доля объема холодной воды, расчеты за которую осуществляются с использованием приборов учета, в общем объеме холодной воды, потребляемой (используемой) на территории муниципального образования</a:t>
                      </a:r>
                      <a:endParaRPr lang="ru-RU" sz="9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%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206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55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55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55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55</a:t>
                      </a:r>
                    </a:p>
                  </a:txBody>
                  <a:tcPr marL="57150" marR="5715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5089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2060"/>
                          </a:solidFill>
                        </a:rPr>
                        <a:t>Доля объема природного газа, расчеты за которую осуществляются с использованием приборов учета, в общем объеме природного газа потребляемой (используемой) на территории муниципального образования</a:t>
                      </a:r>
                      <a:endParaRPr lang="ru-RU" sz="9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%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206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95,5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206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95,5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95,5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95,5</a:t>
                      </a:r>
                    </a:p>
                  </a:txBody>
                  <a:tcPr marL="57150" marR="5715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9459" name="AutoShape 3" descr="http://900igr.net/up/datas/180439/064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15" name="Рисунок 14" descr="C:\Users\zubatova\Downloads\свет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86446" y="1785926"/>
            <a:ext cx="3148041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" name="Рисунок 15" descr="C:\Users\zubatova\Downloads\свет 1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3714752"/>
            <a:ext cx="2428860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5143504" y="1643050"/>
            <a:ext cx="857256" cy="214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Тыс.руб.</a:t>
            </a:r>
          </a:p>
        </p:txBody>
      </p:sp>
      <p:sp>
        <p:nvSpPr>
          <p:cNvPr id="17" name="Овал 16"/>
          <p:cNvSpPr/>
          <p:nvPr/>
        </p:nvSpPr>
        <p:spPr>
          <a:xfrm>
            <a:off x="8607289" y="6525344"/>
            <a:ext cx="501982" cy="2495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37</a:t>
            </a:r>
            <a:endParaRPr lang="ru-RU" sz="11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Объект 1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5184"/>
            <a:ext cx="3233192" cy="1772815"/>
          </a:xfrm>
          <a:prstGeom prst="rect">
            <a:avLst/>
          </a:prstGeom>
        </p:spPr>
      </p:pic>
      <p:sp>
        <p:nvSpPr>
          <p:cNvPr id="16" name="Овал 15"/>
          <p:cNvSpPr/>
          <p:nvPr/>
        </p:nvSpPr>
        <p:spPr>
          <a:xfrm>
            <a:off x="8429652" y="6500834"/>
            <a:ext cx="571504" cy="214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429396"/>
            <a:ext cx="2305080" cy="292079"/>
          </a:xfrm>
        </p:spPr>
        <p:txBody>
          <a:bodyPr/>
          <a:lstStyle/>
          <a:p>
            <a:fld id="{0DF55276-7436-4E82-921F-7D04667C0D27}" type="slidenum">
              <a:rPr lang="ru-RU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38</a:t>
            </a:fld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33563" y="214289"/>
            <a:ext cx="8229599" cy="57150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sp>
      <p:sp>
        <p:nvSpPr>
          <p:cNvPr id="27" name="Прямоугольник 26"/>
          <p:cNvSpPr/>
          <p:nvPr/>
        </p:nvSpPr>
        <p:spPr>
          <a:xfrm>
            <a:off x="571472" y="214290"/>
            <a:ext cx="8001056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Муниципальная программа «Развитие агропромышленного комплекса Большеболдинского муниципального округа Нижегородской области» </a:t>
            </a: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857232"/>
            <a:ext cx="8215370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Цели муниципальной программы:</a:t>
            </a:r>
            <a:endParaRPr kumimoji="0" lang="ru-RU" sz="12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-развитие производственно-финансовой деятельности организаций агропромышленного комплекса;</a:t>
            </a:r>
            <a:endParaRPr kumimoji="0" lang="ru-RU" sz="12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-создание условия для устойчивого развития сельских территорий;</a:t>
            </a:r>
            <a:endParaRPr kumimoji="0" lang="ru-RU" sz="12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-обеспечение эпизоотического благополучия в Большеболдинском округе;</a:t>
            </a:r>
            <a:endParaRPr kumimoji="0" lang="ru-RU" sz="12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-обеспечение создания условий для реализации муниципальной программы.</a:t>
            </a:r>
            <a:endParaRPr kumimoji="0" lang="ru-RU" sz="12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42910" y="1928802"/>
            <a:ext cx="7929618" cy="6451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расходов на сельское хозяйство в 2026 году 751,2 млн. руб., </a:t>
            </a:r>
          </a:p>
          <a:p>
            <a:pPr lvl="0"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году 972,0 млн.руб., 2028 году 7,4 млн.руб.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827742" y="2494598"/>
            <a:ext cx="1000132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002060"/>
              </a:solidFill>
            </a:endParaRPr>
          </a:p>
          <a:p>
            <a:pPr algn="ctr"/>
            <a:r>
              <a:rPr lang="ru-RU" sz="1200" b="1" dirty="0">
                <a:solidFill>
                  <a:srgbClr val="002060"/>
                </a:solidFill>
              </a:rPr>
              <a:t>Тыс.руб.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3192" y="5492494"/>
            <a:ext cx="2594682" cy="1365505"/>
          </a:xfrm>
          <a:prstGeom prst="rect">
            <a:avLst/>
          </a:prstGeom>
        </p:spPr>
      </p:pic>
      <p:pic>
        <p:nvPicPr>
          <p:cNvPr id="21" name="Picture 2" descr="F:\Документы\фото и видео\КРСТ\Дома\20241226_13535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799877" y="2645399"/>
            <a:ext cx="3354669" cy="194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9878" y="4568519"/>
            <a:ext cx="3354669" cy="2278362"/>
          </a:xfrm>
          <a:prstGeom prst="rect">
            <a:avLst/>
          </a:prstGeom>
        </p:spPr>
      </p:pic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2576604"/>
              </p:ext>
            </p:extLst>
          </p:nvPr>
        </p:nvGraphicFramePr>
        <p:xfrm>
          <a:off x="357158" y="2857496"/>
          <a:ext cx="5449402" cy="2634998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349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35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12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4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3347">
                <a:tc>
                  <a:txBody>
                    <a:bodyPr/>
                    <a:lstStyle/>
                    <a:p>
                      <a:pPr indent="450215">
                        <a:spcAft>
                          <a:spcPts val="0"/>
                        </a:spcAft>
                        <a:tabLst>
                          <a:tab pos="971550" algn="l"/>
                        </a:tabLst>
                      </a:pPr>
                      <a:r>
                        <a:rPr lang="ru-RU" sz="900" b="0" dirty="0">
                          <a:solidFill>
                            <a:srgbClr val="002060"/>
                          </a:solidFill>
                        </a:rPr>
                        <a:t>Наименование муниципальной программы (подпрограммы)</a:t>
                      </a:r>
                      <a:endParaRPr lang="ru-RU" sz="900" b="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832" marR="6383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71550" algn="l"/>
                        </a:tabLst>
                      </a:pPr>
                      <a:r>
                        <a:rPr lang="ru-RU" sz="1000" b="0" dirty="0">
                          <a:solidFill>
                            <a:srgbClr val="002060"/>
                          </a:solidFill>
                        </a:rPr>
                        <a:t>2025 год</a:t>
                      </a:r>
                      <a:endParaRPr lang="ru-RU" sz="1000" b="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832" marR="6383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71550" algn="l"/>
                        </a:tabLst>
                      </a:pPr>
                      <a:r>
                        <a:rPr lang="ru-RU" sz="1000" b="0" dirty="0">
                          <a:solidFill>
                            <a:srgbClr val="002060"/>
                          </a:solidFill>
                        </a:rPr>
                        <a:t>2026 год</a:t>
                      </a:r>
                      <a:endParaRPr lang="ru-RU" sz="1000" b="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832" marR="6383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71550" algn="l"/>
                        </a:tabLst>
                      </a:pPr>
                      <a:r>
                        <a:rPr lang="ru-RU" sz="1000" b="0" dirty="0">
                          <a:solidFill>
                            <a:srgbClr val="002060"/>
                          </a:solidFill>
                        </a:rPr>
                        <a:t>2027 год</a:t>
                      </a:r>
                      <a:endParaRPr lang="ru-RU" sz="1000" b="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832" marR="6383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71550" algn="l"/>
                        </a:tabLst>
                      </a:pPr>
                      <a:r>
                        <a:rPr lang="ru-RU" sz="1000" b="0" dirty="0">
                          <a:solidFill>
                            <a:srgbClr val="002060"/>
                          </a:solidFill>
                        </a:rPr>
                        <a:t>2028 год</a:t>
                      </a:r>
                      <a:endParaRPr lang="ru-RU" sz="1000" b="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832" marR="63832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7400">
                <a:tc>
                  <a:txBody>
                    <a:bodyPr/>
                    <a:lstStyle/>
                    <a:p>
                      <a:pPr indent="450215">
                        <a:spcAft>
                          <a:spcPts val="0"/>
                        </a:spcAft>
                        <a:tabLst>
                          <a:tab pos="971550" algn="l"/>
                        </a:tabLst>
                      </a:pPr>
                      <a:r>
                        <a:rPr lang="ru-RU" sz="900" b="0" dirty="0">
                          <a:solidFill>
                            <a:srgbClr val="002060"/>
                          </a:solidFill>
                        </a:rPr>
                        <a:t>Муниципальная программа «Развитие агропромышленного комплекса Большеболдинского муниципального округа Нижегородской области»</a:t>
                      </a:r>
                      <a:endParaRPr lang="ru-RU" sz="900" b="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832" marR="6383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71550" algn="l"/>
                        </a:tabLst>
                      </a:pPr>
                      <a:r>
                        <a:rPr lang="ru-RU" sz="1000" b="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1045025,5</a:t>
                      </a:r>
                    </a:p>
                  </a:txBody>
                  <a:tcPr marL="63832" marR="6383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71550" algn="l"/>
                        </a:tabLst>
                      </a:pPr>
                      <a:r>
                        <a:rPr lang="ru-RU" sz="1000" b="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751210,3</a:t>
                      </a:r>
                    </a:p>
                  </a:txBody>
                  <a:tcPr marL="63832" marR="6383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71550" algn="l"/>
                        </a:tabLst>
                      </a:pPr>
                      <a:r>
                        <a:rPr lang="ru-RU" sz="1000" b="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971967,1</a:t>
                      </a:r>
                    </a:p>
                  </a:txBody>
                  <a:tcPr marL="63832" marR="6383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71550" algn="l"/>
                        </a:tabLst>
                      </a:pPr>
                      <a:r>
                        <a:rPr lang="ru-RU" sz="1000" b="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7377,9</a:t>
                      </a:r>
                    </a:p>
                  </a:txBody>
                  <a:tcPr marL="63832" marR="63832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9451">
                <a:tc>
                  <a:txBody>
                    <a:bodyPr/>
                    <a:lstStyle/>
                    <a:p>
                      <a:pPr indent="450215">
                        <a:spcAft>
                          <a:spcPts val="0"/>
                        </a:spcAft>
                        <a:tabLst>
                          <a:tab pos="971550" algn="l"/>
                        </a:tabLs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Подпрограмма «Развитие сельского хозяйства, пищевой и перерабатывающей промышленности Большеболдинского муниципального округа»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832" marR="6383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71550" algn="l"/>
                        </a:tabLs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91573,3</a:t>
                      </a:r>
                    </a:p>
                  </a:txBody>
                  <a:tcPr marL="63832" marR="6383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71550" algn="l"/>
                        </a:tabLs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0</a:t>
                      </a:r>
                    </a:p>
                  </a:txBody>
                  <a:tcPr marL="63832" marR="6383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71550" algn="l"/>
                        </a:tabLs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0</a:t>
                      </a:r>
                    </a:p>
                  </a:txBody>
                  <a:tcPr marL="63832" marR="6383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71550" algn="l"/>
                        </a:tabLs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0</a:t>
                      </a:r>
                    </a:p>
                  </a:txBody>
                  <a:tcPr marL="63832" marR="63832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550">
                <a:tc>
                  <a:txBody>
                    <a:bodyPr/>
                    <a:lstStyle/>
                    <a:p>
                      <a:pPr indent="450215">
                        <a:spcAft>
                          <a:spcPts val="0"/>
                        </a:spcAft>
                        <a:tabLst>
                          <a:tab pos="971550" algn="l"/>
                        </a:tabLs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Подпрограмма «Эпизоотическое благополучие Большеболдинского муниципального округа»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832" marR="6383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71550" algn="l"/>
                        </a:tabLs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142,9</a:t>
                      </a:r>
                    </a:p>
                  </a:txBody>
                  <a:tcPr marL="63832" marR="6383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71550" algn="l"/>
                        </a:tabLs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151,8</a:t>
                      </a:r>
                    </a:p>
                  </a:txBody>
                  <a:tcPr marL="63832" marR="6383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71550" algn="l"/>
                        </a:tabLs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151,8</a:t>
                      </a:r>
                    </a:p>
                  </a:txBody>
                  <a:tcPr marL="63832" marR="6383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71550" algn="l"/>
                        </a:tabLs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151,8</a:t>
                      </a:r>
                    </a:p>
                  </a:txBody>
                  <a:tcPr marL="63832" marR="63832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700">
                <a:tc>
                  <a:txBody>
                    <a:bodyPr/>
                    <a:lstStyle/>
                    <a:p>
                      <a:pPr indent="450215">
                        <a:spcAft>
                          <a:spcPts val="0"/>
                        </a:spcAft>
                        <a:tabLst>
                          <a:tab pos="971550" algn="l"/>
                        </a:tabLs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Подпрограмма «Обеспечение реализации муниципальной программы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832" marR="6383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71550" algn="l"/>
                        </a:tabLs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7029,3</a:t>
                      </a:r>
                    </a:p>
                  </a:txBody>
                  <a:tcPr marL="63832" marR="6383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71550" algn="l"/>
                        </a:tabLs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7226,1</a:t>
                      </a:r>
                    </a:p>
                  </a:txBody>
                  <a:tcPr marL="63832" marR="6383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71550" algn="l"/>
                        </a:tabLs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8726,1</a:t>
                      </a:r>
                    </a:p>
                  </a:txBody>
                  <a:tcPr marL="63832" marR="6383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71550" algn="l"/>
                        </a:tabLs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7226,1</a:t>
                      </a:r>
                    </a:p>
                  </a:txBody>
                  <a:tcPr marL="63832" marR="63832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550">
                <a:tc>
                  <a:txBody>
                    <a:bodyPr/>
                    <a:lstStyle/>
                    <a:p>
                      <a:pPr indent="450215">
                        <a:spcAft>
                          <a:spcPts val="0"/>
                        </a:spcAft>
                        <a:tabLst>
                          <a:tab pos="971550" algn="l"/>
                        </a:tabLs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Подпрограмма «Комплексное развитие сельскохозяйственных территорий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832" marR="6383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71550" algn="l"/>
                        </a:tabLs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946280,0</a:t>
                      </a:r>
                    </a:p>
                  </a:txBody>
                  <a:tcPr marL="63832" marR="6383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71550" algn="l"/>
                        </a:tabLs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743832,4</a:t>
                      </a:r>
                    </a:p>
                  </a:txBody>
                  <a:tcPr marL="63832" marR="63832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  <a:tabLst>
                          <a:tab pos="971550" algn="l"/>
                        </a:tabLst>
                      </a:pPr>
                      <a:r>
                        <a:rPr lang="ru-RU" sz="1000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63</a:t>
                      </a: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63089,2</a:t>
                      </a:r>
                      <a:endParaRPr lang="ru-RU" sz="10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832" marR="63832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  <a:tabLst>
                          <a:tab pos="971550" algn="l"/>
                        </a:tabLs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0</a:t>
                      </a:r>
                    </a:p>
                  </a:txBody>
                  <a:tcPr marL="63832" marR="63832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вал 12"/>
          <p:cNvSpPr/>
          <p:nvPr/>
        </p:nvSpPr>
        <p:spPr>
          <a:xfrm>
            <a:off x="8429652" y="6500834"/>
            <a:ext cx="571504" cy="214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Схема 6"/>
          <p:cNvGraphicFramePr/>
          <p:nvPr/>
        </p:nvGraphicFramePr>
        <p:xfrm>
          <a:off x="457200" y="357166"/>
          <a:ext cx="8229600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57950" y="6357958"/>
            <a:ext cx="2643206" cy="357190"/>
          </a:xfrm>
        </p:spPr>
        <p:txBody>
          <a:bodyPr/>
          <a:lstStyle/>
          <a:p>
            <a:r>
              <a:rPr lang="ru-RU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      </a:t>
            </a:r>
          </a:p>
          <a:p>
            <a:r>
              <a:rPr lang="ru-RU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                                  </a:t>
            </a:r>
            <a:fld id="{0DF55276-7436-4E82-921F-7D04667C0D27}" type="slidenum">
              <a:rPr lang="ru-RU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39</a:t>
            </a:fld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42910" y="428604"/>
            <a:ext cx="771530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Муниципальная программа «Развитие агропромышленного комплекса Большеболдинского муниципального округа Нижегородской области» </a:t>
            </a: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/>
        </p:nvGraphicFramePr>
        <p:xfrm>
          <a:off x="714347" y="1357297"/>
          <a:ext cx="7786742" cy="4857784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239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5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86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75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75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75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0850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</a:rPr>
                        <a:t>Наименование индикатора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966" marR="62966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</a:rPr>
                        <a:t>Ед. изм.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966" marR="6296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</a:rPr>
                        <a:t>2025 год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966" marR="6296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</a:rPr>
                        <a:t>2026 год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966" marR="6296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</a:rPr>
                        <a:t>2027 год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966" marR="6296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</a:rPr>
                        <a:t>2028 год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966" marR="62966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1774">
                <a:tc>
                  <a:txBody>
                    <a:bodyPr/>
                    <a:lstStyle/>
                    <a:p>
                      <a:pPr indent="450215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</a:rPr>
                        <a:t>Индекс производства продукции сельского хозяйства в хозяйствах всех категорий (в сопоставимых ценах)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966" marR="62966" marT="0" marB="0" anchor="ctr"/>
                </a:tc>
                <a:tc>
                  <a:txBody>
                    <a:bodyPr/>
                    <a:lstStyle/>
                    <a:p>
                      <a:pPr indent="2667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</a:rPr>
                        <a:t>Процентов к предыдущему году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966" marR="62966" marT="0" marB="0" anchor="ctr"/>
                </a:tc>
                <a:tc>
                  <a:txBody>
                    <a:bodyPr/>
                    <a:lstStyle/>
                    <a:p>
                      <a:pPr indent="2222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101,4</a:t>
                      </a:r>
                    </a:p>
                  </a:txBody>
                  <a:tcPr marL="62966" marR="62966" marT="0" marB="0" anchor="ctr"/>
                </a:tc>
                <a:tc>
                  <a:txBody>
                    <a:bodyPr/>
                    <a:lstStyle/>
                    <a:p>
                      <a:pPr indent="22225"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101,4</a:t>
                      </a:r>
                    </a:p>
                  </a:txBody>
                  <a:tcPr marL="62966" marR="62966" marT="0" marB="0" anchor="ctr"/>
                </a:tc>
                <a:tc>
                  <a:txBody>
                    <a:bodyPr/>
                    <a:lstStyle/>
                    <a:p>
                      <a:pPr indent="22225"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101,4</a:t>
                      </a:r>
                    </a:p>
                  </a:txBody>
                  <a:tcPr marL="62966" marR="62966" marT="0" marB="0" anchor="ctr"/>
                </a:tc>
                <a:tc>
                  <a:txBody>
                    <a:bodyPr/>
                    <a:lstStyle/>
                    <a:p>
                      <a:pPr indent="22225"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101,4</a:t>
                      </a:r>
                    </a:p>
                  </a:txBody>
                  <a:tcPr marL="62966" marR="62966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774">
                <a:tc>
                  <a:txBody>
                    <a:bodyPr/>
                    <a:lstStyle/>
                    <a:p>
                      <a:pPr indent="450215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</a:rPr>
                        <a:t>Индекс производства продукции растениеводства (в сопоставимых ценах)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966" marR="62966" marT="0" marB="0" anchor="ctr"/>
                </a:tc>
                <a:tc>
                  <a:txBody>
                    <a:bodyPr/>
                    <a:lstStyle/>
                    <a:p>
                      <a:pPr indent="2667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</a:rPr>
                        <a:t>Процентов к предыдущему году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966" marR="62966" marT="0" marB="0" anchor="ctr"/>
                </a:tc>
                <a:tc>
                  <a:txBody>
                    <a:bodyPr/>
                    <a:lstStyle/>
                    <a:p>
                      <a:pPr indent="2222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101,5</a:t>
                      </a:r>
                    </a:p>
                  </a:txBody>
                  <a:tcPr marL="62966" marR="62966" marT="0" marB="0" anchor="ctr"/>
                </a:tc>
                <a:tc>
                  <a:txBody>
                    <a:bodyPr/>
                    <a:lstStyle/>
                    <a:p>
                      <a:pPr indent="2222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101,5</a:t>
                      </a:r>
                    </a:p>
                  </a:txBody>
                  <a:tcPr marL="62966" marR="62966" marT="0" marB="0" anchor="ctr"/>
                </a:tc>
                <a:tc>
                  <a:txBody>
                    <a:bodyPr/>
                    <a:lstStyle/>
                    <a:p>
                      <a:pPr indent="22225"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101,5</a:t>
                      </a:r>
                    </a:p>
                  </a:txBody>
                  <a:tcPr marL="62966" marR="62966" marT="0" marB="0" anchor="ctr"/>
                </a:tc>
                <a:tc>
                  <a:txBody>
                    <a:bodyPr/>
                    <a:lstStyle/>
                    <a:p>
                      <a:pPr indent="22225"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101,5</a:t>
                      </a:r>
                    </a:p>
                  </a:txBody>
                  <a:tcPr marL="62966" marR="62966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1774">
                <a:tc>
                  <a:txBody>
                    <a:bodyPr/>
                    <a:lstStyle/>
                    <a:p>
                      <a:pPr indent="450215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</a:rPr>
                        <a:t>Индекс производства продукции животноводства (в сопоставимых ценах)</a:t>
                      </a:r>
                      <a:endParaRPr lang="ru-RU" sz="12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966" marR="62966" marT="0" marB="0" anchor="ctr"/>
                </a:tc>
                <a:tc>
                  <a:txBody>
                    <a:bodyPr/>
                    <a:lstStyle/>
                    <a:p>
                      <a:pPr indent="26670"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</a:rPr>
                        <a:t>Процентов к предыдущему году</a:t>
                      </a:r>
                      <a:endParaRPr lang="ru-RU" sz="12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966" marR="62966" marT="0" marB="0" anchor="ctr"/>
                </a:tc>
                <a:tc>
                  <a:txBody>
                    <a:bodyPr/>
                    <a:lstStyle/>
                    <a:p>
                      <a:pPr indent="22225"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101,3</a:t>
                      </a:r>
                    </a:p>
                  </a:txBody>
                  <a:tcPr marL="62966" marR="62966" marT="0" marB="0" anchor="ctr"/>
                </a:tc>
                <a:tc>
                  <a:txBody>
                    <a:bodyPr/>
                    <a:lstStyle/>
                    <a:p>
                      <a:pPr indent="2222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101,3</a:t>
                      </a:r>
                    </a:p>
                  </a:txBody>
                  <a:tcPr marL="62966" marR="62966" marT="0" marB="0" anchor="ctr"/>
                </a:tc>
                <a:tc>
                  <a:txBody>
                    <a:bodyPr/>
                    <a:lstStyle/>
                    <a:p>
                      <a:pPr indent="2222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101,3</a:t>
                      </a:r>
                    </a:p>
                  </a:txBody>
                  <a:tcPr marL="62966" marR="62966" marT="0" marB="0" anchor="ctr"/>
                </a:tc>
                <a:tc>
                  <a:txBody>
                    <a:bodyPr/>
                    <a:lstStyle/>
                    <a:p>
                      <a:pPr indent="22225"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101,3</a:t>
                      </a:r>
                    </a:p>
                  </a:txBody>
                  <a:tcPr marL="62966" marR="62966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1774">
                <a:tc>
                  <a:txBody>
                    <a:bodyPr/>
                    <a:lstStyle/>
                    <a:p>
                      <a:pPr indent="450215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</a:rPr>
                        <a:t>Индекс физического объема инвестиций в основной капитал сельского хозяйства</a:t>
                      </a:r>
                      <a:endParaRPr lang="ru-RU" sz="12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966" marR="62966" marT="0" marB="0" anchor="ctr"/>
                </a:tc>
                <a:tc>
                  <a:txBody>
                    <a:bodyPr/>
                    <a:lstStyle/>
                    <a:p>
                      <a:pPr indent="26670"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</a:rPr>
                        <a:t>Процентов к предыдущему году</a:t>
                      </a:r>
                      <a:endParaRPr lang="ru-RU" sz="12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966" marR="62966" marT="0" marB="0" anchor="ctr"/>
                </a:tc>
                <a:tc>
                  <a:txBody>
                    <a:bodyPr/>
                    <a:lstStyle/>
                    <a:p>
                      <a:pPr indent="2222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105</a:t>
                      </a:r>
                    </a:p>
                    <a:p>
                      <a:pPr indent="22225"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966" marR="62966" marT="0" marB="0" anchor="ctr"/>
                </a:tc>
                <a:tc>
                  <a:txBody>
                    <a:bodyPr/>
                    <a:lstStyle/>
                    <a:p>
                      <a:pPr indent="2222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105</a:t>
                      </a:r>
                    </a:p>
                  </a:txBody>
                  <a:tcPr marL="62966" marR="62966" marT="0" marB="0" anchor="ctr"/>
                </a:tc>
                <a:tc>
                  <a:txBody>
                    <a:bodyPr/>
                    <a:lstStyle/>
                    <a:p>
                      <a:pPr indent="2222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105</a:t>
                      </a:r>
                    </a:p>
                  </a:txBody>
                  <a:tcPr marL="62966" marR="62966" marT="0" marB="0" anchor="ctr"/>
                </a:tc>
                <a:tc>
                  <a:txBody>
                    <a:bodyPr/>
                    <a:lstStyle/>
                    <a:p>
                      <a:pPr indent="22225"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105</a:t>
                      </a:r>
                    </a:p>
                  </a:txBody>
                  <a:tcPr marL="62966" marR="62966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516">
                <a:tc>
                  <a:txBody>
                    <a:bodyPr/>
                    <a:lstStyle/>
                    <a:p>
                      <a:pPr indent="450215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</a:rPr>
                        <a:t>Уровень рентабельности сельскохозяйственных организаций</a:t>
                      </a:r>
                      <a:endParaRPr lang="ru-RU" sz="12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966" marR="62966" marT="0" marB="0" anchor="ctr"/>
                </a:tc>
                <a:tc>
                  <a:txBody>
                    <a:bodyPr/>
                    <a:lstStyle/>
                    <a:p>
                      <a:pPr indent="26670"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</a:rPr>
                        <a:t>%</a:t>
                      </a:r>
                      <a:endParaRPr lang="ru-RU" sz="12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966" marR="62966" marT="0" marB="0" anchor="ctr"/>
                </a:tc>
                <a:tc>
                  <a:txBody>
                    <a:bodyPr/>
                    <a:lstStyle/>
                    <a:p>
                      <a:pPr indent="2222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12</a:t>
                      </a:r>
                    </a:p>
                  </a:txBody>
                  <a:tcPr marL="62966" marR="62966" marT="0" marB="0" anchor="ctr"/>
                </a:tc>
                <a:tc>
                  <a:txBody>
                    <a:bodyPr/>
                    <a:lstStyle/>
                    <a:p>
                      <a:pPr indent="22225"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12</a:t>
                      </a:r>
                    </a:p>
                  </a:txBody>
                  <a:tcPr marL="62966" marR="62966" marT="0" marB="0" anchor="ctr"/>
                </a:tc>
                <a:tc>
                  <a:txBody>
                    <a:bodyPr/>
                    <a:lstStyle/>
                    <a:p>
                      <a:pPr indent="2222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13</a:t>
                      </a:r>
                    </a:p>
                  </a:txBody>
                  <a:tcPr marL="62966" marR="62966" marT="0" marB="0" anchor="ctr"/>
                </a:tc>
                <a:tc>
                  <a:txBody>
                    <a:bodyPr/>
                    <a:lstStyle/>
                    <a:p>
                      <a:pPr indent="2222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13</a:t>
                      </a:r>
                    </a:p>
                  </a:txBody>
                  <a:tcPr marL="62966" marR="62966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1774">
                <a:tc>
                  <a:txBody>
                    <a:bodyPr/>
                    <a:lstStyle/>
                    <a:p>
                      <a:pPr indent="450215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</a:rPr>
                        <a:t>Среднемесячная номинальная заработная плата в сельском хозяйстве (по сельскохозяйственным организациям)</a:t>
                      </a:r>
                      <a:endParaRPr lang="ru-RU" sz="12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966" marR="62966" marT="0" marB="0" anchor="ctr"/>
                </a:tc>
                <a:tc>
                  <a:txBody>
                    <a:bodyPr/>
                    <a:lstStyle/>
                    <a:p>
                      <a:pPr indent="26670"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</a:rPr>
                        <a:t>Руб.</a:t>
                      </a:r>
                      <a:endParaRPr lang="ru-RU" sz="12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966" marR="62966" marT="0" marB="0" anchor="ctr"/>
                </a:tc>
                <a:tc>
                  <a:txBody>
                    <a:bodyPr/>
                    <a:lstStyle/>
                    <a:p>
                      <a:pPr indent="2222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49500</a:t>
                      </a:r>
                    </a:p>
                  </a:txBody>
                  <a:tcPr marL="62966" marR="62966" marT="0" marB="0" anchor="ctr"/>
                </a:tc>
                <a:tc>
                  <a:txBody>
                    <a:bodyPr/>
                    <a:lstStyle/>
                    <a:p>
                      <a:pPr indent="2222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51500</a:t>
                      </a:r>
                    </a:p>
                  </a:txBody>
                  <a:tcPr marL="62966" marR="62966" marT="0" marB="0" anchor="ctr"/>
                </a:tc>
                <a:tc>
                  <a:txBody>
                    <a:bodyPr/>
                    <a:lstStyle/>
                    <a:p>
                      <a:pPr indent="2222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51500</a:t>
                      </a:r>
                    </a:p>
                  </a:txBody>
                  <a:tcPr marL="62966" marR="62966" marT="0" marB="0" anchor="ctr"/>
                </a:tc>
                <a:tc>
                  <a:txBody>
                    <a:bodyPr/>
                    <a:lstStyle/>
                    <a:p>
                      <a:pPr indent="2222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51500</a:t>
                      </a:r>
                    </a:p>
                  </a:txBody>
                  <a:tcPr marL="62966" marR="62966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23548">
                <a:tc>
                  <a:txBody>
                    <a:bodyPr/>
                    <a:lstStyle/>
                    <a:p>
                      <a:pPr indent="450215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</a:rPr>
                        <a:t>Стоимость валовой сельскохозяйственной продукции в действующих ценах в хозяйствах всех категорий сельскохозяйственной продукции в действующих ценах в хозяйствах всех категорий</a:t>
                      </a:r>
                      <a:endParaRPr lang="ru-RU" sz="12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966" marR="62966" marT="0" marB="0" anchor="ctr"/>
                </a:tc>
                <a:tc>
                  <a:txBody>
                    <a:bodyPr/>
                    <a:lstStyle/>
                    <a:p>
                      <a:pPr indent="26670"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</a:rPr>
                        <a:t>Тыс.руб.</a:t>
                      </a:r>
                      <a:endParaRPr lang="ru-RU" sz="12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966" marR="62966" marT="0" marB="0" anchor="ctr"/>
                </a:tc>
                <a:tc>
                  <a:txBody>
                    <a:bodyPr/>
                    <a:lstStyle/>
                    <a:p>
                      <a:pPr indent="2222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1901122,9</a:t>
                      </a:r>
                    </a:p>
                  </a:txBody>
                  <a:tcPr marL="62966" marR="62966" marT="0" marB="0" anchor="ctr"/>
                </a:tc>
                <a:tc>
                  <a:txBody>
                    <a:bodyPr/>
                    <a:lstStyle/>
                    <a:p>
                      <a:pPr indent="2222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1921177,9</a:t>
                      </a:r>
                    </a:p>
                  </a:txBody>
                  <a:tcPr marL="62966" marR="62966" marT="0" marB="0" anchor="ctr"/>
                </a:tc>
                <a:tc>
                  <a:txBody>
                    <a:bodyPr/>
                    <a:lstStyle/>
                    <a:p>
                      <a:pPr indent="2222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1975300,7</a:t>
                      </a:r>
                    </a:p>
                  </a:txBody>
                  <a:tcPr marL="62966" marR="62966" marT="0" marB="0" anchor="ctr"/>
                </a:tc>
                <a:tc>
                  <a:txBody>
                    <a:bodyPr/>
                    <a:lstStyle/>
                    <a:p>
                      <a:pPr indent="2222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1975300,0</a:t>
                      </a:r>
                    </a:p>
                  </a:txBody>
                  <a:tcPr marL="62966" marR="62966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вал 13"/>
          <p:cNvSpPr/>
          <p:nvPr/>
        </p:nvSpPr>
        <p:spPr>
          <a:xfrm>
            <a:off x="8429652" y="6500834"/>
            <a:ext cx="571504" cy="214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29642" cy="93978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На чем основывается проект бюджета Большеболдинского муниципального округа 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6500834"/>
            <a:ext cx="2305080" cy="220641"/>
          </a:xfrm>
        </p:spPr>
        <p:txBody>
          <a:bodyPr/>
          <a:lstStyle/>
          <a:p>
            <a:fld id="{0DF55276-7436-4E82-921F-7D04667C0D27}" type="slidenum">
              <a:rPr lang="ru-RU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4</a:t>
            </a:fld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 txBox="1"/>
          <p:nvPr/>
        </p:nvSpPr>
        <p:spPr>
          <a:xfrm>
            <a:off x="428596" y="1643050"/>
            <a:ext cx="8329642" cy="571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бюджета муниципального округа составляется и утверждается на очередной финансовый год и  плановый период и основывается на :</a:t>
            </a:r>
            <a:endParaRPr kumimoji="0" lang="ru-RU" sz="20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Табличка 5"/>
          <p:cNvSpPr/>
          <p:nvPr/>
        </p:nvSpPr>
        <p:spPr>
          <a:xfrm>
            <a:off x="142844" y="2571744"/>
            <a:ext cx="1714512" cy="2949833"/>
          </a:xfrm>
          <a:prstGeom prst="plaqu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Бюджетном послании Президента Российской Федерации</a:t>
            </a: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абличка 6"/>
          <p:cNvSpPr/>
          <p:nvPr/>
        </p:nvSpPr>
        <p:spPr>
          <a:xfrm>
            <a:off x="2428860" y="2571744"/>
            <a:ext cx="1643074" cy="3030855"/>
          </a:xfrm>
          <a:prstGeom prst="plaqu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Прогнозе социально- экономического развития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Большебол</a:t>
            </a: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динского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округа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абличка 7"/>
          <p:cNvSpPr/>
          <p:nvPr/>
        </p:nvSpPr>
        <p:spPr>
          <a:xfrm>
            <a:off x="4500562" y="2500306"/>
            <a:ext cx="2071702" cy="2777133"/>
          </a:xfrm>
          <a:prstGeom prst="plaqu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Основных </a:t>
            </a:r>
          </a:p>
          <a:p>
            <a:pPr algn="ctr"/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направлениях  </a:t>
            </a:r>
          </a:p>
          <a:p>
            <a:pPr algn="ctr"/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и налоговой политики в Большеболдинском округе </a:t>
            </a:r>
          </a:p>
          <a:p>
            <a:pPr algn="ctr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абличка 8"/>
          <p:cNvSpPr/>
          <p:nvPr/>
        </p:nvSpPr>
        <p:spPr>
          <a:xfrm>
            <a:off x="7072330" y="2500307"/>
            <a:ext cx="1785950" cy="3312795"/>
          </a:xfrm>
          <a:prstGeom prst="plaqu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</a:t>
            </a: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льных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программах </a:t>
            </a:r>
          </a:p>
          <a:p>
            <a:pPr algn="ctr"/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Большебол</a:t>
            </a: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динского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</a:t>
            </a:r>
          </a:p>
          <a:p>
            <a:pPr algn="ctr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Блок-схема: извлечение 10"/>
          <p:cNvSpPr/>
          <p:nvPr/>
        </p:nvSpPr>
        <p:spPr>
          <a:xfrm rot="5400000">
            <a:off x="2071670" y="3714752"/>
            <a:ext cx="285752" cy="285752"/>
          </a:xfrm>
          <a:prstGeom prst="flowChartExtract">
            <a:avLst/>
          </a:prstGeom>
          <a:ln>
            <a:solidFill>
              <a:srgbClr val="99CC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извлечение 11"/>
          <p:cNvSpPr/>
          <p:nvPr/>
        </p:nvSpPr>
        <p:spPr>
          <a:xfrm rot="5400000">
            <a:off x="4143372" y="3714752"/>
            <a:ext cx="285752" cy="285752"/>
          </a:xfrm>
          <a:prstGeom prst="flowChartExtract">
            <a:avLst/>
          </a:prstGeom>
          <a:ln>
            <a:solidFill>
              <a:srgbClr val="99CC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извлечение 12"/>
          <p:cNvSpPr/>
          <p:nvPr/>
        </p:nvSpPr>
        <p:spPr>
          <a:xfrm rot="5400000">
            <a:off x="6643702" y="3857628"/>
            <a:ext cx="285752" cy="285752"/>
          </a:xfrm>
          <a:prstGeom prst="flowChartExtract">
            <a:avLst/>
          </a:prstGeom>
          <a:ln>
            <a:solidFill>
              <a:srgbClr val="99CC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1824462"/>
              </p:ext>
            </p:extLst>
          </p:nvPr>
        </p:nvGraphicFramePr>
        <p:xfrm>
          <a:off x="2500298" y="4714884"/>
          <a:ext cx="6500858" cy="1900238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0130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3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7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7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45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45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6238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Наименование индикатора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Единица измерения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/>
                </a:tc>
                <a:tc>
                  <a:txBody>
                    <a:bodyPr/>
                    <a:lstStyle/>
                    <a:p>
                      <a:pPr indent="18415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2025 год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/>
                </a:tc>
                <a:tc>
                  <a:txBody>
                    <a:bodyPr/>
                    <a:lstStyle/>
                    <a:p>
                      <a:pPr indent="18415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2026 год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/>
                </a:tc>
                <a:tc>
                  <a:txBody>
                    <a:bodyPr/>
                    <a:lstStyle/>
                    <a:p>
                      <a:pPr indent="18415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2027 год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/>
                </a:tc>
                <a:tc>
                  <a:txBody>
                    <a:bodyPr/>
                    <a:lstStyle/>
                    <a:p>
                      <a:pPr indent="18415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2028 год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535"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</a:rPr>
                        <a:t>Доходы консолидированного бюджета Большеболдинского округа на душу населения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</a:rPr>
                        <a:t>Тыс.рублей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2060"/>
                          </a:solidFill>
                        </a:rPr>
                        <a:t>&gt;4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</a:rPr>
                        <a:t>6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2060"/>
                          </a:solidFill>
                        </a:rPr>
                        <a:t>&gt;4</a:t>
                      </a:r>
                      <a:r>
                        <a:rPr lang="ru-RU" sz="1000">
                          <a:solidFill>
                            <a:srgbClr val="002060"/>
                          </a:solidFill>
                        </a:rPr>
                        <a:t>6</a:t>
                      </a:r>
                      <a:endParaRPr lang="ru-RU" sz="10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2060"/>
                          </a:solidFill>
                        </a:rPr>
                        <a:t>&gt;46</a:t>
                      </a:r>
                      <a:endParaRPr lang="ru-RU" sz="10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2060"/>
                          </a:solidFill>
                        </a:rPr>
                        <a:t>&gt;46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7070"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</a:rPr>
                        <a:t>Доля расходов консолидированного бюджета Большеболдинского округа, формируемых в рамках муниципальных программ, в общем объеме 0расходов консолидированного бюджета 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</a:rPr>
                        <a:t>%</a:t>
                      </a:r>
                      <a:endParaRPr lang="ru-RU" sz="10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2060"/>
                          </a:solidFill>
                        </a:rPr>
                        <a:t>&gt;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</a:rPr>
                        <a:t>90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2060"/>
                          </a:solidFill>
                        </a:rPr>
                        <a:t>&gt;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</a:rPr>
                        <a:t>90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2060"/>
                          </a:solidFill>
                        </a:rPr>
                        <a:t>&gt;90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2060"/>
                          </a:solidFill>
                        </a:rPr>
                        <a:t>&gt;90</a:t>
                      </a:r>
                      <a:endParaRPr lang="ru-RU" sz="10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302"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</a:rPr>
                        <a:t>Удельный вес муниципального долга по отношению к доходам районного бюджета без учета безвозмездных поступлений из областного бюджета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</a:rPr>
                        <a:t>%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2060"/>
                          </a:solidFill>
                        </a:rPr>
                        <a:t>&lt;40%</a:t>
                      </a:r>
                      <a:endParaRPr lang="ru-RU" sz="10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2060"/>
                          </a:solidFill>
                        </a:rPr>
                        <a:t>&lt;40%</a:t>
                      </a:r>
                      <a:endParaRPr lang="ru-RU" sz="10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2060"/>
                          </a:solidFill>
                        </a:rPr>
                        <a:t>&lt;40%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2060"/>
                          </a:solidFill>
                        </a:rPr>
                        <a:t>&lt;40%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0" name="Рисунок 29" descr="https://islamicbanks.ru/wp-content/uploads/2020/03/pribyl-po-kaspi-depozitu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714884"/>
            <a:ext cx="228601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6" name="Овал 15"/>
          <p:cNvSpPr/>
          <p:nvPr/>
        </p:nvSpPr>
        <p:spPr>
          <a:xfrm>
            <a:off x="8459816" y="6615122"/>
            <a:ext cx="571504" cy="214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Схема 5"/>
          <p:cNvGraphicFramePr/>
          <p:nvPr/>
        </p:nvGraphicFramePr>
        <p:xfrm>
          <a:off x="457200" y="274638"/>
          <a:ext cx="8229600" cy="796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97063" y="6579066"/>
            <a:ext cx="2305080" cy="292079"/>
          </a:xfrm>
        </p:spPr>
        <p:txBody>
          <a:bodyPr/>
          <a:lstStyle/>
          <a:p>
            <a:fld id="{0DF55276-7436-4E82-921F-7D04667C0D27}" type="slidenum">
              <a:rPr lang="ru-RU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40</a:t>
            </a:fld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graphicFrame>
        <p:nvGraphicFramePr>
          <p:cNvPr id="11" name="Схема 10"/>
          <p:cNvGraphicFramePr/>
          <p:nvPr/>
        </p:nvGraphicFramePr>
        <p:xfrm>
          <a:off x="5929322" y="5214950"/>
          <a:ext cx="2928958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23" name="Группа 22"/>
          <p:cNvGrpSpPr/>
          <p:nvPr/>
        </p:nvGrpSpPr>
        <p:grpSpPr>
          <a:xfrm>
            <a:off x="500034" y="142852"/>
            <a:ext cx="8229599" cy="711360"/>
            <a:chOff x="0" y="0"/>
            <a:chExt cx="8229599" cy="711360"/>
          </a:xfrm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0" y="0"/>
              <a:ext cx="8229599" cy="71136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25" name="Скругленный прямоугольник 4"/>
            <p:cNvSpPr/>
            <p:nvPr/>
          </p:nvSpPr>
          <p:spPr>
            <a:xfrm>
              <a:off x="34726" y="34726"/>
              <a:ext cx="8160147" cy="6419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lvl="0" algn="l" defTabSz="1689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800" b="1" kern="1200" dirty="0">
                <a:solidFill>
                  <a:srgbClr val="002060"/>
                </a:solidFill>
                <a:latin typeface="Monotype Corsiva" panose="03010101010201010101" pitchFamily="66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571472" y="214290"/>
            <a:ext cx="7929618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Муниципальная программа «Управление муниципальными финансами Большеболдинского муниципального округа Нижегородской области» </a:t>
            </a:r>
          </a:p>
        </p:txBody>
      </p:sp>
      <p:sp>
        <p:nvSpPr>
          <p:cNvPr id="95233" name="Rectangle 1"/>
          <p:cNvSpPr>
            <a:spLocks noChangeArrowheads="1"/>
          </p:cNvSpPr>
          <p:nvPr/>
        </p:nvSpPr>
        <p:spPr bwMode="auto">
          <a:xfrm>
            <a:off x="500034" y="857232"/>
            <a:ext cx="8215370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Цели муниципальной программы – обеспечение сбалансированности и устойчивости бюджета Большеболдинского муниципального округа Нижегородской области, повышение эффективности и качества управления муниципальными финансами Большеболдинского муниципального округа Нижегородской области.</a:t>
            </a:r>
            <a:endParaRPr kumimoji="0" lang="ru-RU" sz="12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/>
        </p:nvGraphicFramePr>
        <p:xfrm>
          <a:off x="357158" y="2357430"/>
          <a:ext cx="6072230" cy="1976462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500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29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29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29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29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4314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Наименование муниципальной программы (подпрограммы)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2025 год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2026 год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2027 год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2028 год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2"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Муниципальная программа «Управление муниципальными финансами Большеболдинского муниципального округа»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13219,2</a:t>
                      </a:r>
                    </a:p>
                  </a:txBody>
                  <a:tcPr marL="63795" marR="637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12491,9</a:t>
                      </a:r>
                    </a:p>
                  </a:txBody>
                  <a:tcPr marL="63795" marR="637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12176,7</a:t>
                      </a:r>
                    </a:p>
                  </a:txBody>
                  <a:tcPr marL="63795" marR="637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12490,5</a:t>
                      </a:r>
                    </a:p>
                  </a:txBody>
                  <a:tcPr marL="63795" marR="6379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5322"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</a:rPr>
                        <a:t>Подпрограмма «Организация и совершенствование бюджетного процесса Большеболдинского муниципального округа Нижегородской области»</a:t>
                      </a:r>
                    </a:p>
                  </a:txBody>
                  <a:tcPr marL="63795" marR="637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</a:rPr>
                        <a:t>1,5</a:t>
                      </a:r>
                      <a:endParaRPr lang="ru-RU" sz="10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1,4</a:t>
                      </a:r>
                    </a:p>
                  </a:txBody>
                  <a:tcPr marL="63795" marR="637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0</a:t>
                      </a:r>
                    </a:p>
                  </a:txBody>
                  <a:tcPr marL="63795" marR="637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0</a:t>
                      </a:r>
                    </a:p>
                  </a:txBody>
                  <a:tcPr marL="63795" marR="6379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9140"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</a:endParaRPr>
                    </a:p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</a:rPr>
                        <a:t>Подпрограмма «Обеспечение реализации муниципальной программы»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3795" marR="63795" marT="0" marB="0"/>
                </a:tc>
                <a:tc>
                  <a:txBody>
                    <a:bodyPr/>
                    <a:lstStyle/>
                    <a:p>
                      <a:pPr indent="26035" algn="l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  <a:p>
                      <a:pPr indent="26035"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 13217,7</a:t>
                      </a:r>
                    </a:p>
                  </a:txBody>
                  <a:tcPr marL="63795" marR="63795" marT="0" marB="0"/>
                </a:tc>
                <a:tc>
                  <a:txBody>
                    <a:bodyPr/>
                    <a:lstStyle/>
                    <a:p>
                      <a:pPr indent="26035" algn="l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indent="26035"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12490,5</a:t>
                      </a:r>
                    </a:p>
                  </a:txBody>
                  <a:tcPr marL="63795" marR="63795" marT="0" marB="0"/>
                </a:tc>
                <a:tc>
                  <a:txBody>
                    <a:bodyPr/>
                    <a:lstStyle/>
                    <a:p>
                      <a:pPr indent="26035" algn="l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indent="26035"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12176,7</a:t>
                      </a:r>
                    </a:p>
                  </a:txBody>
                  <a:tcPr marL="63795" marR="63795" marT="0" marB="0"/>
                </a:tc>
                <a:tc>
                  <a:txBody>
                    <a:bodyPr/>
                    <a:lstStyle/>
                    <a:p>
                      <a:pPr indent="26035" algn="l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indent="26035"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12490,5</a:t>
                      </a:r>
                    </a:p>
                  </a:txBody>
                  <a:tcPr marL="63795" marR="6379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9" name="Рисунок 28" descr="https://bessonovka.pnzreg.ru/upload/iblock/f1f/f1fce6bbfe9a8e3962324cd3fa261883.pn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320859" y="1503563"/>
            <a:ext cx="2857488" cy="277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31" name="Прямоугольник 30"/>
          <p:cNvSpPr/>
          <p:nvPr/>
        </p:nvSpPr>
        <p:spPr>
          <a:xfrm>
            <a:off x="457200" y="1540674"/>
            <a:ext cx="5801298" cy="5219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расходов на реализацию программы в 2026 году 12,5 млн. руб., </a:t>
            </a:r>
          </a:p>
          <a:p>
            <a:pPr lvl="0"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году 12,2 млн.руб., 2028 году 12,5 млн.руб.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429256" y="2143116"/>
            <a:ext cx="928694" cy="214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Тыс.руб.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/>
          <p:cNvSpPr/>
          <p:nvPr/>
        </p:nvSpPr>
        <p:spPr>
          <a:xfrm>
            <a:off x="8429652" y="6500834"/>
            <a:ext cx="571504" cy="214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Схема 5"/>
          <p:cNvGraphicFramePr/>
          <p:nvPr/>
        </p:nvGraphicFramePr>
        <p:xfrm>
          <a:off x="457200" y="274638"/>
          <a:ext cx="8229600" cy="654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429396"/>
            <a:ext cx="2305080" cy="292079"/>
          </a:xfrm>
        </p:spPr>
        <p:txBody>
          <a:bodyPr/>
          <a:lstStyle/>
          <a:p>
            <a:fld id="{0DF55276-7436-4E82-921F-7D04667C0D27}" type="slidenum">
              <a:rPr lang="ru-RU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41</a:t>
            </a:fld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graphicFrame>
        <p:nvGraphicFramePr>
          <p:cNvPr id="11" name="Схема 10"/>
          <p:cNvGraphicFramePr/>
          <p:nvPr/>
        </p:nvGraphicFramePr>
        <p:xfrm>
          <a:off x="5929322" y="5214950"/>
          <a:ext cx="2928958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3" name="Содержимое 7" descr="P1210333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357950" y="5000636"/>
            <a:ext cx="2428891" cy="155377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500034" y="928670"/>
            <a:ext cx="8215370" cy="22929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ru-RU" sz="1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Цели муниципальной программы:</a:t>
            </a:r>
            <a:endParaRPr kumimoji="0" lang="ru-RU" sz="11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Повышение качества жизни пожилых людей, инвалидов, семей с детьми.</a:t>
            </a:r>
            <a:endParaRPr kumimoji="0" lang="ru-RU" sz="11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Поддержка активного социального долголетия пожилых людей и инвалидов.</a:t>
            </a:r>
            <a:endParaRPr kumimoji="0" lang="ru-RU" sz="11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Повышение качества и доступности предоставления социальных услуг гражданам пожилого возраста и инвалидам.</a:t>
            </a:r>
            <a:endParaRPr kumimoji="0" lang="ru-RU" sz="11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Обеспечение инвалидам равных с другими гражданами возможностей в реализации гражданских, экономических, политических, других прав и свобод.</a:t>
            </a:r>
            <a:endParaRPr kumimoji="0" lang="ru-RU" sz="11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Повышение социального статуса ветеранов боевых действий. Создание благоприятных условий для жизнедеятельности и ветеранов боевых действий и их семей.</a:t>
            </a:r>
            <a:endParaRPr kumimoji="0" lang="ru-RU" sz="11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Укрепление института семьи, развитие и сохранение семейных традиций, семейных ценностей, бережного отношения к семье.</a:t>
            </a:r>
            <a:endParaRPr kumimoji="0" lang="ru-RU" sz="11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Повышение уровня и качества жизни граждан, иных категорий населения, в отношении которых законодательно установлены обязательства государства по предоставлению мер социальной поддержки.</a:t>
            </a:r>
            <a:endParaRPr kumimoji="0" lang="ru-RU" sz="11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357158" y="3929066"/>
          <a:ext cx="5929354" cy="2428891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316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29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31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27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7543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Наименование муниципальной программы (подпрограммы)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791" marR="62791" marT="0" marB="0" anchor="ctr"/>
                </a:tc>
                <a:tc>
                  <a:txBody>
                    <a:bodyPr/>
                    <a:lstStyle/>
                    <a:p>
                      <a:pPr indent="18415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2025 год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791" marR="62791" marT="0" marB="0" anchor="ctr"/>
                </a:tc>
                <a:tc>
                  <a:txBody>
                    <a:bodyPr/>
                    <a:lstStyle/>
                    <a:p>
                      <a:pPr indent="18415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2026 год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791" marR="62791" marT="0" marB="0" anchor="ctr"/>
                </a:tc>
                <a:tc>
                  <a:txBody>
                    <a:bodyPr/>
                    <a:lstStyle/>
                    <a:p>
                      <a:pPr indent="18415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2027 год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791" marR="62791" marT="0" marB="0" anchor="ctr"/>
                </a:tc>
                <a:tc>
                  <a:txBody>
                    <a:bodyPr/>
                    <a:lstStyle/>
                    <a:p>
                      <a:pPr indent="18415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2028 год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791" marR="62791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410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Муниципальная программа «Социальная поддержка граждан Большеболдинского муниципального округа»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791" marR="62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6150,8</a:t>
                      </a:r>
                    </a:p>
                  </a:txBody>
                  <a:tcPr marL="62791" marR="62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8810,2</a:t>
                      </a:r>
                    </a:p>
                  </a:txBody>
                  <a:tcPr marL="62791" marR="62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7938,9</a:t>
                      </a:r>
                    </a:p>
                  </a:txBody>
                  <a:tcPr marL="62791" marR="62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7938,9</a:t>
                      </a:r>
                    </a:p>
                  </a:txBody>
                  <a:tcPr marL="62791" marR="62791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695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2060"/>
                          </a:solidFill>
                        </a:rPr>
                        <a:t>Подпрограмма «Старшее поколение»</a:t>
                      </a:r>
                      <a:endParaRPr lang="ru-RU" sz="1000" b="1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791" marR="62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77,9</a:t>
                      </a:r>
                    </a:p>
                  </a:txBody>
                  <a:tcPr marL="62791" marR="62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69,9</a:t>
                      </a:r>
                    </a:p>
                  </a:txBody>
                  <a:tcPr marL="62791" marR="62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69,9</a:t>
                      </a:r>
                    </a:p>
                  </a:txBody>
                  <a:tcPr marL="62791" marR="62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69,9</a:t>
                      </a:r>
                    </a:p>
                  </a:txBody>
                  <a:tcPr marL="62791" marR="62791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695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2060"/>
                          </a:solidFill>
                        </a:rPr>
                        <a:t>Подпрограмма «Ветераны боевых действий»</a:t>
                      </a:r>
                      <a:endParaRPr lang="ru-RU" sz="1000" b="1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791" marR="62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13,8</a:t>
                      </a:r>
                    </a:p>
                  </a:txBody>
                  <a:tcPr marL="62791" marR="62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12,4</a:t>
                      </a:r>
                    </a:p>
                  </a:txBody>
                  <a:tcPr marL="62791" marR="62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12,4</a:t>
                      </a:r>
                    </a:p>
                  </a:txBody>
                  <a:tcPr marL="62791" marR="62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12,4</a:t>
                      </a:r>
                    </a:p>
                  </a:txBody>
                  <a:tcPr marL="62791" marR="62791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2274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Подпрограмма «Социальная поддержка семьи детей»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791" marR="62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16,1</a:t>
                      </a:r>
                    </a:p>
                  </a:txBody>
                  <a:tcPr marL="62791" marR="62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14,7</a:t>
                      </a:r>
                    </a:p>
                  </a:txBody>
                  <a:tcPr marL="62791" marR="62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14,7</a:t>
                      </a:r>
                    </a:p>
                  </a:txBody>
                  <a:tcPr marL="62791" marR="62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14,7</a:t>
                      </a:r>
                    </a:p>
                  </a:txBody>
                  <a:tcPr marL="62791" marR="62791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2274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2060"/>
                          </a:solidFill>
                        </a:rPr>
                        <a:t>Подпрограмм «Развитие мер социальной поддержки отдельных категорий граждан»</a:t>
                      </a:r>
                      <a:endParaRPr lang="ru-RU" sz="1000" b="1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791" marR="62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6043,0</a:t>
                      </a:r>
                    </a:p>
                  </a:txBody>
                  <a:tcPr marL="62791" marR="62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8713,2</a:t>
                      </a:r>
                    </a:p>
                  </a:txBody>
                  <a:tcPr marL="62791" marR="62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7841,9</a:t>
                      </a:r>
                    </a:p>
                  </a:txBody>
                  <a:tcPr marL="62791" marR="62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7841,9</a:t>
                      </a:r>
                    </a:p>
                  </a:txBody>
                  <a:tcPr marL="62791" marR="62791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571472" y="285728"/>
            <a:ext cx="7929618" cy="694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Муниципальная программа «Социальная поддержка граждан  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Большеболдинского муниципального округа Нижегородской области» </a:t>
            </a:r>
          </a:p>
        </p:txBody>
      </p:sp>
      <p:pic>
        <p:nvPicPr>
          <p:cNvPr id="21" name="Рисунок 20" descr="https://redak-dobroe.ru/sites/redak-dobroe/files/articles/28328/galery/soc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500826" y="3214686"/>
            <a:ext cx="221457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3" name="Скругленный прямоугольник 22"/>
          <p:cNvSpPr/>
          <p:nvPr/>
        </p:nvSpPr>
        <p:spPr>
          <a:xfrm>
            <a:off x="357158" y="3214686"/>
            <a:ext cx="5929354" cy="6429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57158" y="3214686"/>
            <a:ext cx="5929354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запланировано расходов на социальную поддержку                        в 2026 году 8,8 млн. руб., </a:t>
            </a:r>
          </a:p>
          <a:p>
            <a:pPr lvl="0"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году 7,9 млн.руб., 2028 году 7,9 млн.руб.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500694" y="3714752"/>
            <a:ext cx="785818" cy="214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Тыс.руб.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/>
          <p:cNvSpPr/>
          <p:nvPr/>
        </p:nvSpPr>
        <p:spPr>
          <a:xfrm>
            <a:off x="8429652" y="6500834"/>
            <a:ext cx="571504" cy="214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Схема 5"/>
          <p:cNvGraphicFramePr/>
          <p:nvPr/>
        </p:nvGraphicFramePr>
        <p:xfrm>
          <a:off x="457200" y="274638"/>
          <a:ext cx="8229600" cy="654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429396"/>
            <a:ext cx="2305080" cy="292079"/>
          </a:xfrm>
        </p:spPr>
        <p:txBody>
          <a:bodyPr/>
          <a:lstStyle/>
          <a:p>
            <a:fld id="{0DF55276-7436-4E82-921F-7D04667C0D27}" type="slidenum">
              <a:rPr lang="ru-RU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42</a:t>
            </a:fld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graphicFrame>
        <p:nvGraphicFramePr>
          <p:cNvPr id="11" name="Схема 10"/>
          <p:cNvGraphicFramePr/>
          <p:nvPr/>
        </p:nvGraphicFramePr>
        <p:xfrm>
          <a:off x="5929322" y="5214950"/>
          <a:ext cx="2928958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571472" y="1142984"/>
          <a:ext cx="8001054" cy="3686201"/>
        </p:xfrm>
        <a:graphic>
          <a:graphicData uri="http://schemas.openxmlformats.org/drawingml/2006/table">
            <a:tbl>
              <a:tblPr/>
              <a:tblGrid>
                <a:gridCol w="4152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5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03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95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95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95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7190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Наименование индикатора</a:t>
                      </a:r>
                    </a:p>
                  </a:txBody>
                  <a:tcPr marL="63832" marR="63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Ед.изм.</a:t>
                      </a:r>
                    </a:p>
                  </a:txBody>
                  <a:tcPr marL="63832" marR="63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2025 год</a:t>
                      </a:r>
                    </a:p>
                  </a:txBody>
                  <a:tcPr marL="63832" marR="63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2026 год</a:t>
                      </a:r>
                    </a:p>
                  </a:txBody>
                  <a:tcPr marL="63832" marR="63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2027 год</a:t>
                      </a:r>
                    </a:p>
                  </a:txBody>
                  <a:tcPr marL="63832" marR="63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2028 год</a:t>
                      </a:r>
                    </a:p>
                  </a:txBody>
                  <a:tcPr marL="63832" marR="63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0594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Доля пожилых граждан и инвалидов, принявших участие в областных и районных общественно и социально значимых мероприятиях, предназначенных для реализации </a:t>
                      </a:r>
                      <a:r>
                        <a:rPr lang="ru-RU" sz="1100" b="1" dirty="0" err="1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социокультурных</a:t>
                      </a: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 потребностей пожилых граждан</a:t>
                      </a:r>
                    </a:p>
                  </a:txBody>
                  <a:tcPr marL="63832" marR="63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%</a:t>
                      </a:r>
                    </a:p>
                  </a:txBody>
                  <a:tcPr marL="63832" marR="63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50</a:t>
                      </a:r>
                    </a:p>
                  </a:txBody>
                  <a:tcPr marL="63832" marR="63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52</a:t>
                      </a:r>
                    </a:p>
                  </a:txBody>
                  <a:tcPr marL="63832" marR="63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52</a:t>
                      </a:r>
                    </a:p>
                  </a:txBody>
                  <a:tcPr marL="63832" marR="63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52</a:t>
                      </a:r>
                    </a:p>
                  </a:txBody>
                  <a:tcPr marL="63832" marR="63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4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Доля ветеранов боевых действий, участвующих в общественно-значимых мероприятиях</a:t>
                      </a:r>
                    </a:p>
                  </a:txBody>
                  <a:tcPr marL="63832" marR="63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%</a:t>
                      </a:r>
                    </a:p>
                  </a:txBody>
                  <a:tcPr marL="63832" marR="63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80</a:t>
                      </a:r>
                    </a:p>
                  </a:txBody>
                  <a:tcPr marL="63832" marR="63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81</a:t>
                      </a:r>
                    </a:p>
                  </a:txBody>
                  <a:tcPr marL="63832" marR="63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81</a:t>
                      </a:r>
                    </a:p>
                  </a:txBody>
                  <a:tcPr marL="63832" marR="63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81</a:t>
                      </a:r>
                    </a:p>
                  </a:txBody>
                  <a:tcPr marL="63832" marR="63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7256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Доля многодетных семей, семей, воспитывающих детей-инвалидов, неблагополучных семей, охваченных социально-культурными мероприятиями, в общем количестве семей данных категорий</a:t>
                      </a:r>
                    </a:p>
                  </a:txBody>
                  <a:tcPr marL="63832" marR="63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%</a:t>
                      </a:r>
                    </a:p>
                  </a:txBody>
                  <a:tcPr marL="63832" marR="63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85</a:t>
                      </a:r>
                    </a:p>
                  </a:txBody>
                  <a:tcPr marL="63832" marR="63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86</a:t>
                      </a:r>
                    </a:p>
                  </a:txBody>
                  <a:tcPr marL="63832" marR="63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86</a:t>
                      </a:r>
                    </a:p>
                  </a:txBody>
                  <a:tcPr marL="63832" marR="63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86</a:t>
                      </a:r>
                    </a:p>
                  </a:txBody>
                  <a:tcPr marL="63832" marR="63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9657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Доля граждан, получивших меры социальной поддержки в общем количестве граждан, имеющих право на меры социальной поддержки и обратившихся за назначением мер социальной поддержки</a:t>
                      </a:r>
                    </a:p>
                  </a:txBody>
                  <a:tcPr marL="63832" marR="63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%</a:t>
                      </a:r>
                    </a:p>
                  </a:txBody>
                  <a:tcPr marL="63832" marR="63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100</a:t>
                      </a:r>
                    </a:p>
                  </a:txBody>
                  <a:tcPr marL="63832" marR="63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100</a:t>
                      </a:r>
                    </a:p>
                  </a:txBody>
                  <a:tcPr marL="63832" marR="63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100</a:t>
                      </a:r>
                    </a:p>
                  </a:txBody>
                  <a:tcPr marL="63832" marR="63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100</a:t>
                      </a:r>
                    </a:p>
                  </a:txBody>
                  <a:tcPr marL="63832" marR="63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571472" y="285728"/>
            <a:ext cx="7929618" cy="694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Муниципальная программа «Социальная поддержка граждан 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Большеболдинского муниципального округа Нижегородской области» </a:t>
            </a:r>
          </a:p>
        </p:txBody>
      </p:sp>
      <p:pic>
        <p:nvPicPr>
          <p:cNvPr id="15" name="Рисунок 14" descr="https://nikoladm.khabkrai.ru/photos/889_x922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2910" y="4714884"/>
            <a:ext cx="8143932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https://alimentypro.ru/wp-content/uploads/2017/01/26-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643050"/>
            <a:ext cx="8786874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Овал 7"/>
          <p:cNvSpPr/>
          <p:nvPr/>
        </p:nvSpPr>
        <p:spPr>
          <a:xfrm>
            <a:off x="8429652" y="6500834"/>
            <a:ext cx="571504" cy="214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43</a:t>
            </a:r>
            <a:endParaRPr lang="ru-RU" sz="1200" b="1" dirty="0">
              <a:solidFill>
                <a:schemeClr val="tx1"/>
              </a:solidFill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457200" y="274638"/>
          <a:ext cx="8229600" cy="725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Рисунок 9" descr="http://organaizer.info/wp-content/uploads/2018/07/58ada78c0e4b25d10c2f730261cf47e2_xl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500570"/>
            <a:ext cx="5357818" cy="235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Овал 10"/>
          <p:cNvSpPr/>
          <p:nvPr/>
        </p:nvSpPr>
        <p:spPr>
          <a:xfrm>
            <a:off x="0" y="1571612"/>
            <a:ext cx="4357686" cy="235745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Нижегородской области от 23.10.2019 №771  «Об утверждении Положения о порядке предоставления и расходования субсидий бюджетам муниципальных районов и городских округов Нижегородской области на осуществление социальных выплат молодым семьям на приобретение жилья или строительство индивидуального жилого дома за счет средств областного бюджета и средств, поступивших из федерального бюджета в областной бюджет»</a:t>
            </a:r>
          </a:p>
        </p:txBody>
      </p:sp>
      <p:sp>
        <p:nvSpPr>
          <p:cNvPr id="12" name="Овал 11"/>
          <p:cNvSpPr/>
          <p:nvPr/>
        </p:nvSpPr>
        <p:spPr>
          <a:xfrm>
            <a:off x="1764327" y="3786190"/>
            <a:ext cx="1500198" cy="100013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2027</a:t>
            </a:r>
          </a:p>
          <a:p>
            <a:pPr algn="ctr"/>
            <a:endPara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0,0 т.р</a:t>
            </a:r>
            <a:r>
              <a:rPr lang="ru-RU" sz="14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4" name="Овал 13"/>
          <p:cNvSpPr/>
          <p:nvPr/>
        </p:nvSpPr>
        <p:spPr>
          <a:xfrm>
            <a:off x="0" y="3571876"/>
            <a:ext cx="1428728" cy="85725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2026</a:t>
            </a:r>
          </a:p>
          <a:p>
            <a:pPr algn="ctr"/>
            <a:endPara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0,0 т.р.</a:t>
            </a:r>
          </a:p>
          <a:p>
            <a:pPr algn="ctr"/>
            <a:endParaRPr lang="ru-RU" sz="1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214678" y="3429000"/>
            <a:ext cx="1500198" cy="996293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2028</a:t>
            </a:r>
          </a:p>
          <a:p>
            <a:pPr algn="ctr"/>
            <a:endPara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0,0 т.р</a:t>
            </a:r>
            <a:r>
              <a:rPr lang="ru-RU" sz="1400" b="1" dirty="0">
                <a:solidFill>
                  <a:schemeClr val="tx1"/>
                </a:solidFill>
              </a:rPr>
              <a:t>.</a:t>
            </a:r>
            <a:endParaRPr lang="ru-RU" sz="1400" dirty="0"/>
          </a:p>
        </p:txBody>
      </p:sp>
      <p:sp>
        <p:nvSpPr>
          <p:cNvPr id="16" name="Овал 15"/>
          <p:cNvSpPr/>
          <p:nvPr/>
        </p:nvSpPr>
        <p:spPr>
          <a:xfrm>
            <a:off x="5214910" y="3143248"/>
            <a:ext cx="3929090" cy="271464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Нижегородской области </a:t>
            </a:r>
          </a:p>
          <a:p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30 сентября </a:t>
            </a:r>
          </a:p>
          <a:p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2008 года № 116-З «О наделении органов местного самоуправления муниципальных районов и городских округов Нижегородской области отдельными государственными полномочиями в области жилищных отношений»</a:t>
            </a:r>
          </a:p>
          <a:p>
            <a:pPr algn="ctr"/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Обеспечение детей-сирот и детей, оставшихся без попечения родителей жилыми  помещениями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7572396" y="5357826"/>
            <a:ext cx="1571604" cy="10001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2028 </a:t>
            </a:r>
          </a:p>
          <a:p>
            <a:pPr algn="ctr"/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13301,2 т.р</a:t>
            </a:r>
            <a:r>
              <a:rPr lang="ru-RU" dirty="0"/>
              <a:t>.</a:t>
            </a:r>
          </a:p>
        </p:txBody>
      </p:sp>
      <p:sp>
        <p:nvSpPr>
          <p:cNvPr id="20" name="Овал 19"/>
          <p:cNvSpPr/>
          <p:nvPr/>
        </p:nvSpPr>
        <p:spPr>
          <a:xfrm>
            <a:off x="6072198" y="5715016"/>
            <a:ext cx="1571636" cy="10001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2027</a:t>
            </a:r>
          </a:p>
          <a:p>
            <a:pPr algn="ctr"/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13301,2 т.р.</a:t>
            </a:r>
          </a:p>
        </p:txBody>
      </p:sp>
      <p:sp>
        <p:nvSpPr>
          <p:cNvPr id="21" name="Овал 20"/>
          <p:cNvSpPr/>
          <p:nvPr/>
        </p:nvSpPr>
        <p:spPr>
          <a:xfrm>
            <a:off x="4643438" y="5143512"/>
            <a:ext cx="1643074" cy="10001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b="1" dirty="0"/>
          </a:p>
          <a:p>
            <a:pPr algn="ct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2026</a:t>
            </a:r>
          </a:p>
          <a:p>
            <a:pPr algn="ctr"/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13301,2 т.р.</a:t>
            </a:r>
          </a:p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714348" y="285728"/>
            <a:ext cx="7786742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Муниципальная программа «Обеспечение населения   Большеболдинского муниципального округа Нижегородской области доступным и комфортным жильём»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00034" y="1000108"/>
            <a:ext cx="821537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Цель программы – повышение доступности жилья и качества жилищного обеспечения населения, в том числе с учетом исполнения государственных обязательств по обеспечению жильем отдельных категорий граждан. Создание комфортной среды проживания и жизнедеятельности для человека, которая обеспечивает высокое качество жизни.</a:t>
            </a:r>
            <a:endParaRPr lang="ru-RU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https://zakonguru.com/wp-content/uploads/2020/03/Country-House.H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32"/>
            <a:ext cx="292892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2" name="Рисунок 11" descr="https://pravo-invalida.ru/wp-content/uploads/2021/08/kak-kupit-kvartiru-bez-ipoteki-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18" y="4143356"/>
            <a:ext cx="278608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20" name="Овал 19"/>
          <p:cNvSpPr/>
          <p:nvPr/>
        </p:nvSpPr>
        <p:spPr>
          <a:xfrm>
            <a:off x="8429652" y="6500834"/>
            <a:ext cx="571504" cy="214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Схема 6"/>
          <p:cNvGraphicFramePr/>
          <p:nvPr/>
        </p:nvGraphicFramePr>
        <p:xfrm>
          <a:off x="457200" y="274638"/>
          <a:ext cx="8229600" cy="725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215074" y="6357958"/>
            <a:ext cx="2714644" cy="500042"/>
          </a:xfrm>
        </p:spPr>
        <p:txBody>
          <a:bodyPr/>
          <a:lstStyle/>
          <a:p>
            <a:r>
              <a:rPr lang="ru-RU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 </a:t>
            </a:r>
            <a:fld id="{0DF55276-7436-4E82-921F-7D04667C0D27}" type="slidenum">
              <a:rPr lang="ru-RU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44</a:t>
            </a:fld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grpSp>
        <p:nvGrpSpPr>
          <p:cNvPr id="2" name="Группа 16"/>
          <p:cNvGrpSpPr/>
          <p:nvPr/>
        </p:nvGrpSpPr>
        <p:grpSpPr>
          <a:xfrm>
            <a:off x="2928926" y="4642527"/>
            <a:ext cx="6108388" cy="2215473"/>
            <a:chOff x="14621" y="18381"/>
            <a:chExt cx="13378075" cy="420484"/>
          </a:xfrm>
        </p:grpSpPr>
        <p:sp>
          <p:nvSpPr>
            <p:cNvPr id="19" name="Скругленный прямоугольник 4"/>
            <p:cNvSpPr/>
            <p:nvPr/>
          </p:nvSpPr>
          <p:spPr>
            <a:xfrm>
              <a:off x="14621" y="168587"/>
              <a:ext cx="8200357" cy="2702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kern="1200"/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4631076" y="18381"/>
              <a:ext cx="8761620" cy="366080"/>
            </a:xfrm>
            <a:prstGeom prst="roundRect">
              <a:avLst/>
            </a:prstGeom>
            <a:noFill/>
            <a:effectLst>
              <a:softEdge rad="635000"/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lvl="0" algn="ctr"/>
              <a:endParaRPr lang="ru-RU" sz="1600" b="1" dirty="0"/>
            </a:p>
            <a:p>
              <a:endPara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571472" y="285728"/>
            <a:ext cx="7929618" cy="597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Муниципальная программа «Обеспечение населения   Большеболдинского муниципального округа Нижегородской области доступным и комфортным жильём» </a:t>
            </a: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/>
        </p:nvGraphicFramePr>
        <p:xfrm>
          <a:off x="2857488" y="1285860"/>
          <a:ext cx="6215106" cy="228601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714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29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29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42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02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0066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002060"/>
                          </a:solidFill>
                        </a:rPr>
                        <a:t>Наименование муниципальной программы (подпрограммы)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923" marR="619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002060"/>
                          </a:solidFill>
                        </a:rPr>
                        <a:t>2025 год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923" marR="61923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002060"/>
                          </a:solidFill>
                        </a:rPr>
                        <a:t>2026 год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923" marR="61923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002060"/>
                          </a:solidFill>
                        </a:rPr>
                        <a:t>2027 год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923" marR="61923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002060"/>
                          </a:solidFill>
                        </a:rPr>
                        <a:t>2028 год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923" marR="6192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6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002060"/>
                          </a:solidFill>
                        </a:rPr>
                        <a:t>Муниципальная программ «Обеспечение населения Большеболдинского муниципального округа Нижегородской области доступным и комфортным жильём»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923" marR="61923" marT="0" marB="0" anchor="ctr"/>
                </a:tc>
                <a:tc>
                  <a:txBody>
                    <a:bodyPr/>
                    <a:lstStyle/>
                    <a:p>
                      <a:pPr indent="23495"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002060"/>
                          </a:solidFill>
                        </a:rPr>
                        <a:t>14577,5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923" marR="61923" marT="0" marB="0" anchor="ctr"/>
                </a:tc>
                <a:tc>
                  <a:txBody>
                    <a:bodyPr/>
                    <a:lstStyle/>
                    <a:p>
                      <a:pPr indent="23495"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15740,9</a:t>
                      </a:r>
                    </a:p>
                  </a:txBody>
                  <a:tcPr marL="61923" marR="61923" marT="0" marB="0" anchor="ctr"/>
                </a:tc>
                <a:tc>
                  <a:txBody>
                    <a:bodyPr/>
                    <a:lstStyle/>
                    <a:p>
                      <a:pPr indent="23495"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13301,2</a:t>
                      </a:r>
                    </a:p>
                  </a:txBody>
                  <a:tcPr marL="61923" marR="61923" marT="0" marB="0" anchor="ctr"/>
                </a:tc>
                <a:tc>
                  <a:txBody>
                    <a:bodyPr/>
                    <a:lstStyle/>
                    <a:p>
                      <a:pPr indent="23495"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13301,2</a:t>
                      </a:r>
                    </a:p>
                  </a:txBody>
                  <a:tcPr marL="61923" marR="61923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6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</a:rPr>
                        <a:t>Подпрограмма «Выполнение государственных обязательств по обеспечению жильем отдельных категорий граждан, установленных законодательством Нижегородской области»</a:t>
                      </a:r>
                      <a:endParaRPr lang="ru-RU" sz="105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923" marR="619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10868,0</a:t>
                      </a:r>
                    </a:p>
                  </a:txBody>
                  <a:tcPr marL="61923" marR="61923" marT="0" marB="0" anchor="ctr"/>
                </a:tc>
                <a:tc>
                  <a:txBody>
                    <a:bodyPr/>
                    <a:lstStyle/>
                    <a:p>
                      <a:pPr indent="23495"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15740,9</a:t>
                      </a:r>
                    </a:p>
                  </a:txBody>
                  <a:tcPr marL="61923" marR="61923" marT="0" marB="0" anchor="ctr"/>
                </a:tc>
                <a:tc>
                  <a:txBody>
                    <a:bodyPr/>
                    <a:lstStyle/>
                    <a:p>
                      <a:pPr indent="23495"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13301,2</a:t>
                      </a:r>
                    </a:p>
                  </a:txBody>
                  <a:tcPr marL="61923" marR="61923" marT="0" marB="0" anchor="ctr"/>
                </a:tc>
                <a:tc>
                  <a:txBody>
                    <a:bodyPr/>
                    <a:lstStyle/>
                    <a:p>
                      <a:pPr indent="23495"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13301,2</a:t>
                      </a:r>
                    </a:p>
                  </a:txBody>
                  <a:tcPr marL="61923" marR="61923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6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</a:rPr>
                        <a:t>Подпрограмма «Жилье молодым семьям Большеболдинского округа»</a:t>
                      </a:r>
                      <a:endParaRPr lang="ru-RU" sz="105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923" marR="619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1068,7</a:t>
                      </a:r>
                    </a:p>
                  </a:txBody>
                  <a:tcPr marL="61923" marR="619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0</a:t>
                      </a:r>
                    </a:p>
                  </a:txBody>
                  <a:tcPr marL="61923" marR="619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0</a:t>
                      </a:r>
                    </a:p>
                  </a:txBody>
                  <a:tcPr marL="61923" marR="619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</a:rPr>
                        <a:t>0</a:t>
                      </a:r>
                      <a:endParaRPr lang="ru-RU" sz="105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923" marR="61923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5" name="Таблица 24"/>
          <p:cNvGraphicFramePr>
            <a:graphicFrameLocks noGrp="1"/>
          </p:cNvGraphicFramePr>
          <p:nvPr/>
        </p:nvGraphicFramePr>
        <p:xfrm>
          <a:off x="357158" y="4071942"/>
          <a:ext cx="6215105" cy="235745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260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93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37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37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37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37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92724">
                <a:tc rowSpan="2"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2060"/>
                          </a:solidFill>
                        </a:rPr>
                        <a:t>Наименование индикатора достижения цели/непосредственного результата</a:t>
                      </a:r>
                      <a:endParaRPr lang="ru-RU" sz="9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081" marR="62081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solidFill>
                            <a:srgbClr val="002060"/>
                          </a:solidFill>
                        </a:rPr>
                        <a:t>Ед.изм</a:t>
                      </a:r>
                      <a:r>
                        <a:rPr lang="ru-RU" sz="900" b="1" dirty="0">
                          <a:solidFill>
                            <a:srgbClr val="002060"/>
                          </a:solidFill>
                        </a:rPr>
                        <a:t>.</a:t>
                      </a:r>
                      <a:endParaRPr lang="ru-RU" sz="9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081" marR="62081" marT="0" marB="0" anchor="ctr"/>
                </a:tc>
                <a:tc gridSpan="4"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2060"/>
                          </a:solidFill>
                        </a:rPr>
                        <a:t>Значение индикатора достижения цели/непосредственного результата</a:t>
                      </a:r>
                      <a:endParaRPr lang="ru-RU" sz="9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081" marR="6208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3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2060"/>
                          </a:solidFill>
                        </a:rPr>
                        <a:t>2025 год</a:t>
                      </a:r>
                      <a:endParaRPr lang="ru-RU" sz="9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081" marR="6208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2060"/>
                          </a:solidFill>
                        </a:rPr>
                        <a:t>2026 год</a:t>
                      </a:r>
                      <a:endParaRPr lang="ru-RU" sz="9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081" marR="6208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2060"/>
                          </a:solidFill>
                        </a:rPr>
                        <a:t>2027 год</a:t>
                      </a:r>
                      <a:endParaRPr lang="ru-RU" sz="9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081" marR="6208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2060"/>
                          </a:solidFill>
                        </a:rPr>
                        <a:t>2028 год</a:t>
                      </a:r>
                      <a:endParaRPr lang="ru-RU" sz="9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081" marR="62081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37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Доля семей, улучшивших жилищные условия (от общего количества семей, состоящих на учете в качестве нуждающихся в улучшении жилищных условий)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081" marR="62081" marT="0" marB="0" anchor="ctr"/>
                </a:tc>
                <a:tc>
                  <a:txBody>
                    <a:bodyPr/>
                    <a:lstStyle/>
                    <a:p>
                      <a:pPr indent="1968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%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081" marR="6208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latin typeface="+mn-lt"/>
                        </a:rPr>
                        <a:t>18</a:t>
                      </a:r>
                      <a:endParaRPr lang="ru-RU" sz="9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081" marR="6208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19</a:t>
                      </a:r>
                    </a:p>
                  </a:txBody>
                  <a:tcPr marL="62081" marR="620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19</a:t>
                      </a:r>
                    </a:p>
                  </a:txBody>
                  <a:tcPr marL="62081" marR="620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19</a:t>
                      </a:r>
                    </a:p>
                  </a:txBody>
                  <a:tcPr marL="62081" marR="62081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58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Доля граждан, относящихся к отдельным категориям, установленным законодательством, обеспеченных жилыми помещениями (от общего количества граждан данной категории, нуждающихся в улучшении жилищных условий, состоящих в списке на соответствующий год)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081" marR="62081" marT="0" marB="0" anchor="ctr"/>
                </a:tc>
                <a:tc>
                  <a:txBody>
                    <a:bodyPr/>
                    <a:lstStyle/>
                    <a:p>
                      <a:pPr indent="1968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%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081" marR="6208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12,5</a:t>
                      </a:r>
                    </a:p>
                  </a:txBody>
                  <a:tcPr marL="62081" marR="6208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17,5</a:t>
                      </a:r>
                    </a:p>
                  </a:txBody>
                  <a:tcPr marL="62081" marR="6208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17,5</a:t>
                      </a:r>
                    </a:p>
                  </a:txBody>
                  <a:tcPr marL="62081" marR="620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17,5</a:t>
                      </a:r>
                    </a:p>
                  </a:txBody>
                  <a:tcPr marL="62081" marR="62081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00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Доля семей получивших социальную выплату на приобретение или строительство жилья (от общего количества семей, состоящих в списке)</a:t>
                      </a:r>
                      <a:endParaRPr lang="ru-RU" sz="9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081" marR="620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2060"/>
                          </a:solidFill>
                        </a:rPr>
                        <a:t>%</a:t>
                      </a:r>
                      <a:endParaRPr lang="ru-RU" sz="9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081" marR="620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7</a:t>
                      </a:r>
                    </a:p>
                  </a:txBody>
                  <a:tcPr marL="62081" marR="620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7</a:t>
                      </a:r>
                    </a:p>
                  </a:txBody>
                  <a:tcPr marL="62081" marR="620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7</a:t>
                      </a:r>
                    </a:p>
                  </a:txBody>
                  <a:tcPr marL="62081" marR="620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7</a:t>
                      </a:r>
                    </a:p>
                  </a:txBody>
                  <a:tcPr marL="62081" marR="62081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8229600" y="1000108"/>
            <a:ext cx="914400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Тыс.руб.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https://www.dou75.ru/8/images/19-20/news/2020-04-03/2020-04-03-0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786322"/>
            <a:ext cx="2928926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643998" cy="92869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/>
            <a:r>
              <a:rPr lang="ru-RU" sz="16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Муниципальная  программа </a:t>
            </a:r>
            <a:r>
              <a:rPr lang="ru-RU" sz="1600" dirty="0">
                <a:solidFill>
                  <a:srgbClr val="002060"/>
                </a:solidFill>
              </a:rPr>
              <a:t/>
            </a:r>
            <a:br>
              <a:rPr lang="ru-RU" sz="1600" dirty="0">
                <a:solidFill>
                  <a:srgbClr val="002060"/>
                </a:solidFill>
              </a:rPr>
            </a:br>
            <a:r>
              <a:rPr lang="ru-RU" sz="1600" dirty="0">
                <a:solidFill>
                  <a:srgbClr val="002060"/>
                </a:solidFill>
              </a:rPr>
              <a:t>«</a:t>
            </a:r>
            <a:r>
              <a:rPr lang="ru-RU" sz="16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Защита населения и территорий от чрезвычайных ситуаций, обеспечение пожарной безопасности и безопасности на водных объектах, противодействие терроризму и экстремизму </a:t>
            </a:r>
            <a:br>
              <a:rPr lang="ru-RU" sz="16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 Большеболдинском муниципальном округе»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500834"/>
            <a:ext cx="2305080" cy="220641"/>
          </a:xfrm>
        </p:spPr>
        <p:txBody>
          <a:bodyPr/>
          <a:lstStyle/>
          <a:p>
            <a:fld id="{0DF55276-7436-4E82-921F-7D04667C0D27}" type="slidenum">
              <a:rPr lang="ru-RU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45</a:t>
            </a:fld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4714876" y="4214818"/>
          <a:ext cx="4143404" cy="19288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285720" y="1071546"/>
            <a:ext cx="8643998" cy="1000131"/>
          </a:xfrm>
        </p:spPr>
        <p:txBody>
          <a:bodyPr>
            <a:noAutofit/>
          </a:bodyPr>
          <a:lstStyle/>
          <a:p>
            <a:r>
              <a:rPr lang="ru-RU" sz="1050" dirty="0">
                <a:solidFill>
                  <a:srgbClr val="002060"/>
                </a:solidFill>
              </a:rPr>
              <a:t>      </a:t>
            </a:r>
            <a:r>
              <a:rPr lang="ru-RU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муниципальной программы – минимизация социального и экономического ущерба, наносимого населению, экономике и природной среде от чрезвычайных ситуаций природного и техногенного характера, пожаров и происшествий на водных объектах, а также опасностей, возникающих при военных конфликтах или вследствие этих конфликтов. Повышение безопасности жизнедеятельности и качества жизни населения Нижегородской области за счет построения и развития аппаратно-программного комплекса "Безопасный город", противодействие терроризму и экстремизму на территории Большеболдинского муниципального округа.</a:t>
            </a:r>
          </a:p>
          <a:p>
            <a:pPr>
              <a:buNone/>
            </a:pPr>
            <a:r>
              <a:rPr lang="ru-RU" sz="1050" dirty="0"/>
              <a:t>                   </a:t>
            </a:r>
            <a:endParaRPr lang="ru-RU" sz="1050" b="1" dirty="0"/>
          </a:p>
          <a:p>
            <a:pPr>
              <a:buNone/>
            </a:pPr>
            <a:endParaRPr lang="ru-RU" sz="1200" dirty="0"/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714348" y="2214554"/>
          <a:ext cx="7795183" cy="276279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768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6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64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64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1688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66FF"/>
                          </a:solidFill>
                        </a:rPr>
                        <a:t>Наименование</a:t>
                      </a:r>
                      <a:endParaRPr lang="ru-RU" sz="1200" b="1" dirty="0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130" marR="61130" marT="0" marB="0" anchor="ctr"/>
                </a:tc>
                <a:tc>
                  <a:txBody>
                    <a:bodyPr/>
                    <a:lstStyle/>
                    <a:p>
                      <a:pPr indent="190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66FF"/>
                          </a:solidFill>
                        </a:rPr>
                        <a:t>2025 год</a:t>
                      </a:r>
                      <a:endParaRPr lang="ru-RU" sz="1200" b="1" dirty="0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130" marR="61130" marT="0" marB="0" anchor="ctr"/>
                </a:tc>
                <a:tc>
                  <a:txBody>
                    <a:bodyPr/>
                    <a:lstStyle/>
                    <a:p>
                      <a:pPr indent="190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66FF"/>
                          </a:solidFill>
                        </a:rPr>
                        <a:t>2026 год</a:t>
                      </a:r>
                      <a:endParaRPr lang="ru-RU" sz="1200" b="1" dirty="0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130" marR="61130" marT="0" marB="0" anchor="ctr"/>
                </a:tc>
                <a:tc>
                  <a:txBody>
                    <a:bodyPr/>
                    <a:lstStyle/>
                    <a:p>
                      <a:pPr indent="190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66FF"/>
                          </a:solidFill>
                        </a:rPr>
                        <a:t>2027 год</a:t>
                      </a:r>
                      <a:endParaRPr lang="ru-RU" sz="1200" b="1" dirty="0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130" marR="61130" marT="0" marB="0" anchor="ctr"/>
                </a:tc>
                <a:tc>
                  <a:txBody>
                    <a:bodyPr/>
                    <a:lstStyle/>
                    <a:p>
                      <a:pPr indent="190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66FF"/>
                          </a:solidFill>
                        </a:rPr>
                        <a:t>2028 год</a:t>
                      </a:r>
                      <a:endParaRPr lang="ru-RU" sz="1200" b="1" dirty="0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130" marR="6113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1320">
                <a:tc>
                  <a:txBody>
                    <a:bodyPr/>
                    <a:lstStyle/>
                    <a:p>
                      <a:pPr indent="457200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66FF"/>
                          </a:solidFill>
                        </a:rPr>
                        <a:t>Муниципальная программа "Защита населения и территорий от чрезвычайных ситуаций, обеспечение пожарной безопасности и безопасности на водных объектах, противодействие терроризму и экстремизму в Большеболдинском муниципальном округе"</a:t>
                      </a:r>
                      <a:endParaRPr lang="ru-RU" sz="1200" b="1" dirty="0">
                        <a:solidFill>
                          <a:srgbClr val="0066FF"/>
                        </a:solidFill>
                        <a:latin typeface="Arial" panose="020B060402020202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130" marR="61130" marT="0" marB="0" anchor="ctr"/>
                </a:tc>
                <a:tc>
                  <a:txBody>
                    <a:bodyPr/>
                    <a:lstStyle/>
                    <a:p>
                      <a:pPr indent="190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66FF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33045,1</a:t>
                      </a:r>
                    </a:p>
                  </a:txBody>
                  <a:tcPr marL="61130" marR="61130" marT="0" marB="0" anchor="ctr"/>
                </a:tc>
                <a:tc>
                  <a:txBody>
                    <a:bodyPr/>
                    <a:lstStyle/>
                    <a:p>
                      <a:pPr indent="190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66FF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35786,9</a:t>
                      </a:r>
                    </a:p>
                  </a:txBody>
                  <a:tcPr marL="61130" marR="61130" marT="0" marB="0" anchor="ctr"/>
                </a:tc>
                <a:tc>
                  <a:txBody>
                    <a:bodyPr/>
                    <a:lstStyle/>
                    <a:p>
                      <a:pPr indent="190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66FF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34744,3</a:t>
                      </a:r>
                    </a:p>
                  </a:txBody>
                  <a:tcPr marL="61130" marR="61130" marT="0" marB="0" anchor="ctr"/>
                </a:tc>
                <a:tc>
                  <a:txBody>
                    <a:bodyPr/>
                    <a:lstStyle/>
                    <a:p>
                      <a:pPr indent="190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66FF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35574,9</a:t>
                      </a:r>
                    </a:p>
                  </a:txBody>
                  <a:tcPr marL="61130" marR="6113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2742">
                <a:tc>
                  <a:txBody>
                    <a:bodyPr/>
                    <a:lstStyle/>
                    <a:p>
                      <a:pPr indent="36195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66FF"/>
                          </a:solidFill>
                        </a:rPr>
                        <a:t>Подпрограмма «Обеспечение мероприятий в области гражданской обороны, предупреждения и ликвидации чрезвычайных ситуаций, совершенствование системы антикризисного управления на территории Большеболдинского округа"</a:t>
                      </a:r>
                      <a:endParaRPr lang="ru-RU" sz="1200" b="1" dirty="0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130" marR="61130" marT="0" marB="0" anchor="ctr"/>
                </a:tc>
                <a:tc>
                  <a:txBody>
                    <a:bodyPr/>
                    <a:lstStyle/>
                    <a:p>
                      <a:pPr indent="190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66FF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26080,5</a:t>
                      </a:r>
                    </a:p>
                  </a:txBody>
                  <a:tcPr marL="61130" marR="61130" marT="0" marB="0" anchor="ctr"/>
                </a:tc>
                <a:tc>
                  <a:txBody>
                    <a:bodyPr/>
                    <a:lstStyle/>
                    <a:p>
                      <a:pPr indent="190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66FF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28706,9</a:t>
                      </a:r>
                    </a:p>
                  </a:txBody>
                  <a:tcPr marL="61130" marR="61130" marT="0" marB="0" anchor="ctr"/>
                </a:tc>
                <a:tc>
                  <a:txBody>
                    <a:bodyPr/>
                    <a:lstStyle/>
                    <a:p>
                      <a:pPr indent="190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66FF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27941,3</a:t>
                      </a:r>
                    </a:p>
                  </a:txBody>
                  <a:tcPr marL="61130" marR="61130" marT="0" marB="0" anchor="ctr"/>
                </a:tc>
                <a:tc>
                  <a:txBody>
                    <a:bodyPr/>
                    <a:lstStyle/>
                    <a:p>
                      <a:pPr indent="190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66FF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28614,9</a:t>
                      </a:r>
                    </a:p>
                  </a:txBody>
                  <a:tcPr marL="61130" marR="6113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70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66FF"/>
                          </a:solidFill>
                        </a:rPr>
                        <a:t>Подпрограмма "Построение и развитие аппаратно-программного комплекса "Безопасный город", противодействие терроризму и экстремизму на территории Большеболдинского муниципального округа»</a:t>
                      </a:r>
                      <a:endParaRPr lang="ru-RU" sz="1200" b="1" dirty="0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130" marR="61130" marT="0" marB="0" anchor="ctr"/>
                </a:tc>
                <a:tc>
                  <a:txBody>
                    <a:bodyPr/>
                    <a:lstStyle/>
                    <a:p>
                      <a:pPr indent="190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66FF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6964,6</a:t>
                      </a:r>
                    </a:p>
                  </a:txBody>
                  <a:tcPr marL="61130" marR="61130" marT="0" marB="0" anchor="ctr"/>
                </a:tc>
                <a:tc>
                  <a:txBody>
                    <a:bodyPr/>
                    <a:lstStyle/>
                    <a:p>
                      <a:pPr indent="190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66FF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7080,0</a:t>
                      </a:r>
                    </a:p>
                  </a:txBody>
                  <a:tcPr marL="61130" marR="61130" marT="0" marB="0" anchor="ctr"/>
                </a:tc>
                <a:tc>
                  <a:txBody>
                    <a:bodyPr/>
                    <a:lstStyle/>
                    <a:p>
                      <a:pPr indent="190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66FF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6803,0</a:t>
                      </a:r>
                    </a:p>
                  </a:txBody>
                  <a:tcPr marL="61130" marR="61130" marT="0" marB="0" anchor="ctr"/>
                </a:tc>
                <a:tc>
                  <a:txBody>
                    <a:bodyPr/>
                    <a:lstStyle/>
                    <a:p>
                      <a:pPr indent="190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66FF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6960,0</a:t>
                      </a:r>
                    </a:p>
                  </a:txBody>
                  <a:tcPr marL="61130" marR="6113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0" name="Рисунок 19" descr="https://ks-region69.com/wp-content/uploads/2018/08/bezopasnost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43636" y="5000636"/>
            <a:ext cx="2643206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21" name="Рисунок 20" descr="https://static.mk.ru/upload/entities/2018/11/29/articles/facebookPicture/d4/b3/82/85/f68ebb02c2bac61d23a9b94f74a1855d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14612" y="5143512"/>
            <a:ext cx="3857652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7572396" y="1928802"/>
            <a:ext cx="857256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66FF"/>
                </a:solidFill>
              </a:rPr>
              <a:t>Тыс.руб.</a:t>
            </a:r>
          </a:p>
        </p:txBody>
      </p:sp>
      <p:sp>
        <p:nvSpPr>
          <p:cNvPr id="10" name="Овал 9"/>
          <p:cNvSpPr/>
          <p:nvPr/>
        </p:nvSpPr>
        <p:spPr>
          <a:xfrm>
            <a:off x="8429652" y="6500834"/>
            <a:ext cx="571504" cy="214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45</a:t>
            </a:r>
            <a:endParaRPr lang="ru-RU" sz="1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643998" cy="92869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/>
            <a:r>
              <a:rPr lang="ru-RU" sz="16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Муниципальная  программа </a:t>
            </a:r>
            <a:r>
              <a:rPr lang="ru-RU" sz="1600" dirty="0">
                <a:solidFill>
                  <a:srgbClr val="002060"/>
                </a:solidFill>
              </a:rPr>
              <a:t/>
            </a:r>
            <a:br>
              <a:rPr lang="ru-RU" sz="1600" dirty="0">
                <a:solidFill>
                  <a:srgbClr val="002060"/>
                </a:solidFill>
              </a:rPr>
            </a:br>
            <a:r>
              <a:rPr lang="ru-RU" sz="1600" dirty="0">
                <a:solidFill>
                  <a:srgbClr val="002060"/>
                </a:solidFill>
              </a:rPr>
              <a:t>«</a:t>
            </a:r>
            <a:r>
              <a:rPr lang="ru-RU" sz="16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Защита населения и территорий от чрезвычайных ситуаций, обеспечение пожарной безопасности и безопасности на водных объектах, противодействие терроризму и экстремизму </a:t>
            </a:r>
            <a:br>
              <a:rPr lang="ru-RU" sz="16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1600" b="1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 Большеболдинском </a:t>
            </a:r>
            <a:r>
              <a:rPr lang="ru-RU" sz="16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муниципальном округе»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500834"/>
            <a:ext cx="2305080" cy="220641"/>
          </a:xfrm>
        </p:spPr>
        <p:txBody>
          <a:bodyPr/>
          <a:lstStyle/>
          <a:p>
            <a:fld id="{0DF55276-7436-4E82-921F-7D04667C0D27}" type="slidenum">
              <a:rPr lang="ru-RU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46</a:t>
            </a:fld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4714876" y="4214818"/>
          <a:ext cx="4143404" cy="19288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Овал 9"/>
          <p:cNvSpPr/>
          <p:nvPr/>
        </p:nvSpPr>
        <p:spPr>
          <a:xfrm>
            <a:off x="8429652" y="6500834"/>
            <a:ext cx="571504" cy="214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46</a:t>
            </a:r>
            <a:endParaRPr lang="ru-RU" sz="1200" b="1" dirty="0">
              <a:solidFill>
                <a:schemeClr val="tx1"/>
              </a:solidFill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500034" y="1500174"/>
          <a:ext cx="8358246" cy="4500594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182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16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15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07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07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07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70298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66FF"/>
                          </a:solidFill>
                        </a:rPr>
                        <a:t>Наименование индикатора/непосредственного результата</a:t>
                      </a:r>
                      <a:endParaRPr lang="ru-RU" sz="1200" b="1" dirty="0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51" marR="64451" marT="0" marB="0" anchor="ctr"/>
                </a:tc>
                <a:tc>
                  <a:txBody>
                    <a:bodyPr/>
                    <a:lstStyle/>
                    <a:p>
                      <a:pPr indent="2222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66FF"/>
                          </a:solidFill>
                        </a:rPr>
                        <a:t>Ед. измерения</a:t>
                      </a:r>
                      <a:endParaRPr lang="ru-RU" sz="1200" b="1" dirty="0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51" marR="64451" marT="0" marB="0" anchor="ctr"/>
                </a:tc>
                <a:tc>
                  <a:txBody>
                    <a:bodyPr/>
                    <a:lstStyle/>
                    <a:p>
                      <a:pPr indent="2222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66FF"/>
                          </a:solidFill>
                        </a:rPr>
                        <a:t>2025 год</a:t>
                      </a:r>
                      <a:endParaRPr lang="ru-RU" sz="1200" b="1" dirty="0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51" marR="64451" marT="0" marB="0" anchor="ctr"/>
                </a:tc>
                <a:tc>
                  <a:txBody>
                    <a:bodyPr/>
                    <a:lstStyle/>
                    <a:p>
                      <a:pPr indent="2222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66FF"/>
                          </a:solidFill>
                        </a:rPr>
                        <a:t>2026 год</a:t>
                      </a:r>
                      <a:endParaRPr lang="ru-RU" sz="1200" b="1" dirty="0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51" marR="64451" marT="0" marB="0" anchor="ctr"/>
                </a:tc>
                <a:tc>
                  <a:txBody>
                    <a:bodyPr/>
                    <a:lstStyle/>
                    <a:p>
                      <a:pPr indent="2222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66FF"/>
                          </a:solidFill>
                        </a:rPr>
                        <a:t>2027 год</a:t>
                      </a:r>
                      <a:endParaRPr lang="ru-RU" sz="1200" b="1" dirty="0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51" marR="64451" marT="0" marB="0" anchor="ctr"/>
                </a:tc>
                <a:tc>
                  <a:txBody>
                    <a:bodyPr/>
                    <a:lstStyle/>
                    <a:p>
                      <a:pPr indent="2222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66FF"/>
                          </a:solidFill>
                        </a:rPr>
                        <a:t>2028 год</a:t>
                      </a:r>
                      <a:endParaRPr lang="ru-RU" sz="1200" b="1" dirty="0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51" marR="64451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06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66FF"/>
                          </a:solidFill>
                        </a:rPr>
                        <a:t>Снижение рисков возникновения чрезвычайных ситуаций природного и техногенного характера и смягчение их возможных последствий на территории Большеболдинского округа</a:t>
                      </a:r>
                      <a:endParaRPr lang="ru-RU" sz="1200" b="1" dirty="0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51" marR="6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66FF"/>
                          </a:solidFill>
                        </a:rPr>
                        <a:t>%</a:t>
                      </a:r>
                      <a:endParaRPr lang="ru-RU" sz="1200" b="1" dirty="0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51" marR="6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66FF"/>
                          </a:solidFill>
                        </a:rPr>
                        <a:t>45</a:t>
                      </a:r>
                      <a:endParaRPr lang="ru-RU" sz="1200" b="1" dirty="0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51" marR="6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66FF"/>
                          </a:solidFill>
                        </a:rPr>
                        <a:t>45</a:t>
                      </a:r>
                      <a:endParaRPr lang="ru-RU" sz="1200" b="1" dirty="0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51" marR="6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66FF"/>
                          </a:solidFill>
                        </a:rPr>
                        <a:t>45</a:t>
                      </a:r>
                      <a:endParaRPr lang="ru-RU" sz="1200" b="1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51" marR="6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66FF"/>
                          </a:solidFill>
                        </a:rPr>
                        <a:t>45</a:t>
                      </a:r>
                      <a:endParaRPr lang="ru-RU" sz="1200" b="1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51" marR="64451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11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66FF"/>
                          </a:solidFill>
                        </a:rPr>
                        <a:t>Количество выездов на чрезвычайные ситуации и происшествия от уровня 2020 года</a:t>
                      </a:r>
                      <a:endParaRPr lang="ru-RU" sz="1200" b="1" dirty="0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51" marR="6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66FF"/>
                          </a:solidFill>
                        </a:rPr>
                        <a:t>%</a:t>
                      </a:r>
                      <a:endParaRPr lang="ru-RU" sz="1200" b="1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51" marR="6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66FF"/>
                          </a:solidFill>
                        </a:rPr>
                        <a:t>98</a:t>
                      </a:r>
                      <a:endParaRPr lang="ru-RU" sz="1200" b="1" dirty="0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51" marR="6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66FF"/>
                          </a:solidFill>
                        </a:rPr>
                        <a:t>98</a:t>
                      </a:r>
                      <a:endParaRPr lang="ru-RU" sz="1200" b="1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51" marR="6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66FF"/>
                          </a:solidFill>
                        </a:rPr>
                        <a:t>98</a:t>
                      </a:r>
                      <a:endParaRPr lang="ru-RU" sz="1200" b="1" dirty="0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51" marR="6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66FF"/>
                          </a:solidFill>
                        </a:rPr>
                        <a:t>98</a:t>
                      </a:r>
                      <a:endParaRPr lang="ru-RU" sz="1200" b="1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51" marR="64451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63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66FF"/>
                          </a:solidFill>
                        </a:rPr>
                        <a:t>Доля территории округа, охваченной техническими средствами оповещения</a:t>
                      </a:r>
                      <a:endParaRPr lang="ru-RU" sz="1200" b="1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51" marR="6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66FF"/>
                          </a:solidFill>
                        </a:rPr>
                        <a:t>%</a:t>
                      </a:r>
                      <a:endParaRPr lang="ru-RU" sz="1200" b="1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51" marR="6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66FF"/>
                          </a:solidFill>
                        </a:rPr>
                        <a:t>72</a:t>
                      </a:r>
                      <a:endParaRPr lang="ru-RU" sz="1200" b="1" dirty="0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51" marR="6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66FF"/>
                          </a:solidFill>
                        </a:rPr>
                        <a:t>72</a:t>
                      </a:r>
                      <a:endParaRPr lang="ru-RU" sz="1200" b="1" dirty="0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51" marR="6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66FF"/>
                          </a:solidFill>
                        </a:rPr>
                        <a:t>72</a:t>
                      </a:r>
                      <a:endParaRPr lang="ru-RU" sz="1200" b="1" dirty="0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51" marR="6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66FF"/>
                          </a:solidFill>
                        </a:rPr>
                        <a:t>72</a:t>
                      </a:r>
                      <a:endParaRPr lang="ru-RU" sz="1200" b="1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51" marR="64451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8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66FF"/>
                          </a:solidFill>
                        </a:rPr>
                        <a:t>Непосредственные результаты:</a:t>
                      </a:r>
                      <a:endParaRPr lang="ru-RU" sz="1200" b="1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51" marR="64451" marT="0" marB="0" anchor="ctr"/>
                </a:tc>
                <a:tc>
                  <a:txBody>
                    <a:bodyPr/>
                    <a:lstStyle/>
                    <a:p>
                      <a:endParaRPr lang="ru-RU" sz="1200" b="1">
                        <a:solidFill>
                          <a:srgbClr val="0066FF"/>
                        </a:solidFill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51" marR="6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51" marR="6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51" marR="6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51" marR="6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51" marR="64451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91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66FF"/>
                          </a:solidFill>
                        </a:rPr>
                        <a:t>время на оповещение населения округа</a:t>
                      </a:r>
                      <a:endParaRPr lang="ru-RU" sz="1200" b="1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51" marR="6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66FF"/>
                          </a:solidFill>
                        </a:rPr>
                        <a:t>мин.</a:t>
                      </a:r>
                      <a:endParaRPr lang="ru-RU" sz="1200" b="1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51" marR="6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66FF"/>
                          </a:solidFill>
                        </a:rPr>
                        <a:t>30</a:t>
                      </a:r>
                      <a:endParaRPr lang="ru-RU" sz="1200" b="1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51" marR="6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66FF"/>
                          </a:solidFill>
                        </a:rPr>
                        <a:t>30</a:t>
                      </a:r>
                      <a:endParaRPr lang="ru-RU" sz="1200" b="1" dirty="0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51" marR="6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66FF"/>
                          </a:solidFill>
                        </a:rPr>
                        <a:t>30</a:t>
                      </a:r>
                      <a:endParaRPr lang="ru-RU" sz="1200" b="1" dirty="0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51" marR="6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66FF"/>
                          </a:solidFill>
                        </a:rPr>
                        <a:t>30</a:t>
                      </a:r>
                      <a:endParaRPr lang="ru-RU" sz="1200" b="1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51" marR="64451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33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66FF"/>
                          </a:solidFill>
                        </a:rPr>
                        <a:t>время, необходимое для принятия решений и проведения превентивных мероприятий</a:t>
                      </a:r>
                      <a:endParaRPr lang="ru-RU" sz="1200" b="1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51" marR="6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66FF"/>
                          </a:solidFill>
                        </a:rPr>
                        <a:t>Час.</a:t>
                      </a:r>
                      <a:endParaRPr lang="ru-RU" sz="1200" b="1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51" marR="6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66FF"/>
                          </a:solidFill>
                        </a:rPr>
                        <a:t>0,5</a:t>
                      </a:r>
                      <a:endParaRPr lang="ru-RU" sz="1200" b="1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51" marR="6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66FF"/>
                          </a:solidFill>
                        </a:rPr>
                        <a:t>0,5</a:t>
                      </a:r>
                      <a:endParaRPr lang="ru-RU" sz="1200" b="1" dirty="0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51" marR="6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66FF"/>
                          </a:solidFill>
                        </a:rPr>
                        <a:t>0,5</a:t>
                      </a:r>
                      <a:endParaRPr lang="ru-RU" sz="1200" b="1" dirty="0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51" marR="6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66FF"/>
                          </a:solidFill>
                        </a:rPr>
                        <a:t>0,5</a:t>
                      </a:r>
                      <a:endParaRPr lang="ru-RU" sz="1200" b="1" dirty="0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51" marR="64451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68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66FF"/>
                          </a:solidFill>
                        </a:rPr>
                        <a:t>Население Большеболдинского округа, охваченного техническими средствами оповещения</a:t>
                      </a:r>
                      <a:endParaRPr lang="ru-RU" sz="1200" b="1" dirty="0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51" marR="6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66FF"/>
                          </a:solidFill>
                        </a:rPr>
                        <a:t>Чел.</a:t>
                      </a:r>
                      <a:endParaRPr lang="ru-RU" sz="1200" b="1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51" marR="6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66FF"/>
                          </a:solidFill>
                        </a:rPr>
                        <a:t>6900</a:t>
                      </a:r>
                      <a:endParaRPr lang="ru-RU" sz="1200" b="1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51" marR="6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66FF"/>
                          </a:solidFill>
                        </a:rPr>
                        <a:t>6900</a:t>
                      </a:r>
                      <a:endParaRPr lang="ru-RU" sz="1200" b="1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51" marR="6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66FF"/>
                          </a:solidFill>
                        </a:rPr>
                        <a:t>6900</a:t>
                      </a:r>
                      <a:endParaRPr lang="ru-RU" sz="1200" b="1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51" marR="6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66FF"/>
                          </a:solidFill>
                        </a:rPr>
                        <a:t>6900</a:t>
                      </a:r>
                      <a:endParaRPr lang="ru-RU" sz="1200" b="1" dirty="0">
                        <a:solidFill>
                          <a:srgbClr val="0066FF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51" marR="64451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https://sun9-66.userapi.com/impg/cqtlmGWBxFFOBZZsh7Hv-VDrfB4Gssc2a2Xghw/FRzjnKZg5ZE.jpg?size=1680x1680&amp;quality=96&amp;sign=4da3749bd9e9046266a83b843447bfef&amp;type=album"/>
          <p:cNvPicPr/>
          <p:nvPr/>
        </p:nvPicPr>
        <p:blipFill>
          <a:blip r:embed="rId3" cstate="print"/>
          <a:srcRect l="32124" t="13043" r="98" b="36303"/>
          <a:stretch>
            <a:fillRect/>
          </a:stretch>
        </p:blipFill>
        <p:spPr bwMode="auto">
          <a:xfrm>
            <a:off x="2143108" y="4357694"/>
            <a:ext cx="328614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5143504" y="4071942"/>
          <a:ext cx="3690941" cy="275274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4049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4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86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86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86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86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54335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</a:rPr>
                        <a:t>Наименование индикатора/непосредственного результата</a:t>
                      </a:r>
                      <a:endParaRPr lang="ru-RU" sz="1000" dirty="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</a:rPr>
                        <a:t>Ед. измерения</a:t>
                      </a:r>
                      <a:endParaRPr lang="ru-RU" sz="1000" dirty="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</a:rPr>
                        <a:t>2025 год</a:t>
                      </a:r>
                      <a:endParaRPr lang="ru-RU" sz="1000" dirty="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</a:rPr>
                        <a:t>2026 год</a:t>
                      </a:r>
                      <a:endParaRPr lang="ru-RU" sz="1000" dirty="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</a:rPr>
                        <a:t>2027 год</a:t>
                      </a:r>
                      <a:endParaRPr lang="ru-RU" sz="1000" dirty="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</a:rPr>
                        <a:t>2028 год</a:t>
                      </a:r>
                      <a:endParaRPr lang="ru-RU" sz="1000" dirty="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5314" marR="6531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8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</a:rPr>
                        <a:t>1.Количество лиц, погибших в результате ДТП</a:t>
                      </a:r>
                      <a:endParaRPr lang="ru-RU" sz="1000" dirty="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</a:rPr>
                        <a:t>человек</a:t>
                      </a:r>
                      <a:endParaRPr lang="ru-RU" sz="100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</a:rPr>
                        <a:t>0</a:t>
                      </a:r>
                      <a:endParaRPr lang="ru-RU" sz="1000" dirty="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</a:rPr>
                        <a:t>0</a:t>
                      </a:r>
                      <a:endParaRPr lang="ru-RU" sz="1000" dirty="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</a:rPr>
                        <a:t>0</a:t>
                      </a:r>
                      <a:endParaRPr lang="ru-RU" sz="1000" dirty="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</a:rPr>
                        <a:t>0</a:t>
                      </a:r>
                      <a:endParaRPr lang="ru-RU" sz="1000" dirty="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5314" marR="65314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</a:rPr>
                        <a:t>2.Количество ДТП по вине водителей</a:t>
                      </a:r>
                      <a:endParaRPr lang="ru-RU" sz="1000" dirty="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</a:rPr>
                        <a:t>единиц</a:t>
                      </a:r>
                      <a:endParaRPr lang="ru-RU" sz="100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0</a:t>
                      </a: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</a:rPr>
                        <a:t>0</a:t>
                      </a:r>
                      <a:endParaRPr lang="ru-RU" sz="100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</a:rPr>
                        <a:t>0</a:t>
                      </a:r>
                      <a:endParaRPr lang="ru-RU" sz="1000" dirty="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</a:rPr>
                        <a:t>0</a:t>
                      </a:r>
                      <a:endParaRPr lang="ru-RU" sz="1000" dirty="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5314" marR="65314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08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</a:rPr>
                        <a:t>3.Количество детей, погибших в результате ДТП</a:t>
                      </a:r>
                      <a:endParaRPr lang="ru-RU" sz="1000" dirty="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</a:rPr>
                        <a:t>человек</a:t>
                      </a:r>
                      <a:endParaRPr lang="ru-RU" sz="100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</a:rPr>
                        <a:t>0</a:t>
                      </a:r>
                      <a:endParaRPr lang="ru-RU" sz="100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</a:rPr>
                        <a:t>0</a:t>
                      </a:r>
                      <a:endParaRPr lang="ru-RU" sz="100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</a:rPr>
                        <a:t>0</a:t>
                      </a:r>
                      <a:endParaRPr lang="ru-RU" sz="1000" dirty="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</a:rPr>
                        <a:t>0</a:t>
                      </a:r>
                      <a:endParaRPr lang="ru-RU" sz="1000" dirty="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5314" marR="65314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8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4.Доля протяженности автомобильных дорог общего пользования местного значения</a:t>
                      </a:r>
                      <a:endParaRPr lang="ru-RU" sz="1000" dirty="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%</a:t>
                      </a: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50</a:t>
                      </a: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51</a:t>
                      </a: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52</a:t>
                      </a: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53</a:t>
                      </a:r>
                    </a:p>
                  </a:txBody>
                  <a:tcPr marL="65314" marR="65314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0" name="Овал 19"/>
          <p:cNvSpPr/>
          <p:nvPr/>
        </p:nvSpPr>
        <p:spPr>
          <a:xfrm>
            <a:off x="8572496" y="6572272"/>
            <a:ext cx="571504" cy="214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Схема 6"/>
          <p:cNvGraphicFramePr/>
          <p:nvPr/>
        </p:nvGraphicFramePr>
        <p:xfrm>
          <a:off x="457200" y="274638"/>
          <a:ext cx="8229600" cy="796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286512" y="6357958"/>
            <a:ext cx="2714644" cy="500042"/>
          </a:xfrm>
        </p:spPr>
        <p:txBody>
          <a:bodyPr/>
          <a:lstStyle/>
          <a:p>
            <a:r>
              <a:rPr lang="ru-RU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 </a:t>
            </a:r>
          </a:p>
          <a:p>
            <a:r>
              <a:rPr lang="ru-RU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          </a:t>
            </a:r>
            <a:fld id="{0DF55276-7436-4E82-921F-7D04667C0D27}" type="slidenum">
              <a:rPr lang="ru-RU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47</a:t>
            </a:fld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03425" name="Rectangle 1"/>
          <p:cNvSpPr>
            <a:spLocks noChangeArrowheads="1"/>
          </p:cNvSpPr>
          <p:nvPr/>
        </p:nvSpPr>
        <p:spPr bwMode="auto">
          <a:xfrm>
            <a:off x="500034" y="1071546"/>
            <a:ext cx="8215370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Цель муниципальной программы – повышение безопасности дорожного движения на территории Большеболдинского округа, предупреждение дорожно-транспортных происшествий, сокращение количества лиц, погибших в результате дорожно-транспортных происшествий.</a:t>
            </a:r>
            <a:endParaRPr kumimoji="0" lang="ru-RU" sz="12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71406" y="1928802"/>
          <a:ext cx="5286412" cy="228601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3574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29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58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58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7190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n-lt"/>
                        </a:rPr>
                        <a:t>Наименование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13" marR="64413" marT="0" marB="0" anchor="ctr"/>
                </a:tc>
                <a:tc>
                  <a:txBody>
                    <a:bodyPr/>
                    <a:lstStyle/>
                    <a:p>
                      <a:pPr indent="5080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n-lt"/>
                        </a:rPr>
                        <a:t>2025 год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13" marR="64413" marT="0" marB="0" anchor="ctr"/>
                </a:tc>
                <a:tc>
                  <a:txBody>
                    <a:bodyPr/>
                    <a:lstStyle/>
                    <a:p>
                      <a:pPr indent="5080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n-lt"/>
                        </a:rPr>
                        <a:t>2026 год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13" marR="64413" marT="0" marB="0" anchor="ctr"/>
                </a:tc>
                <a:tc>
                  <a:txBody>
                    <a:bodyPr/>
                    <a:lstStyle/>
                    <a:p>
                      <a:pPr indent="5080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n-lt"/>
                        </a:rPr>
                        <a:t>2027 год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13" marR="64413" marT="0" marB="0" anchor="ctr"/>
                </a:tc>
                <a:tc>
                  <a:txBody>
                    <a:bodyPr/>
                    <a:lstStyle/>
                    <a:p>
                      <a:pPr indent="5080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n-lt"/>
                        </a:rPr>
                        <a:t>2028 год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13" marR="6441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8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n-lt"/>
                        </a:rPr>
                        <a:t>Муниципальная программа "Повышение безопасности дорожного движения в Большеболдинском муниципальном округе Нижегородской области"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13" marR="64413" marT="0" marB="0" anchor="ctr"/>
                </a:tc>
                <a:tc>
                  <a:txBody>
                    <a:bodyPr/>
                    <a:lstStyle/>
                    <a:p>
                      <a:pPr indent="5080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n-lt"/>
                        </a:rPr>
                        <a:t>15027,7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13" marR="6441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n-lt"/>
                        </a:rPr>
                        <a:t>11981,2</a:t>
                      </a:r>
                    </a:p>
                  </a:txBody>
                  <a:tcPr marL="64413" marR="64413" marT="0" marB="0" anchor="ctr"/>
                </a:tc>
                <a:tc>
                  <a:txBody>
                    <a:bodyPr/>
                    <a:lstStyle/>
                    <a:p>
                      <a:pPr indent="5080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15437,6</a:t>
                      </a:r>
                    </a:p>
                  </a:txBody>
                  <a:tcPr marL="64413" marR="64413" marT="0" marB="0" anchor="ctr"/>
                </a:tc>
                <a:tc>
                  <a:txBody>
                    <a:bodyPr/>
                    <a:lstStyle/>
                    <a:p>
                      <a:pPr indent="5080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16025,4</a:t>
                      </a:r>
                    </a:p>
                  </a:txBody>
                  <a:tcPr marL="64413" marR="64413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1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n-lt"/>
                        </a:rPr>
                        <a:t>Подпрограмма «Безопасность дорожного движения "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13" marR="64413" marT="0" marB="0" anchor="ctr"/>
                </a:tc>
                <a:tc>
                  <a:txBody>
                    <a:bodyPr/>
                    <a:lstStyle/>
                    <a:p>
                      <a:pPr indent="5080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n-lt"/>
                        </a:rPr>
                        <a:t>90,5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13" marR="6441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n-lt"/>
                        </a:rPr>
                        <a:t>90,0</a:t>
                      </a:r>
                    </a:p>
                  </a:txBody>
                  <a:tcPr marL="64413" marR="64413" marT="0" marB="0" anchor="ctr"/>
                </a:tc>
                <a:tc>
                  <a:txBody>
                    <a:bodyPr/>
                    <a:lstStyle/>
                    <a:p>
                      <a:pPr indent="5080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90,5</a:t>
                      </a:r>
                    </a:p>
                  </a:txBody>
                  <a:tcPr marL="64413" marR="64413" marT="0" marB="0" anchor="ctr"/>
                </a:tc>
                <a:tc>
                  <a:txBody>
                    <a:bodyPr/>
                    <a:lstStyle/>
                    <a:p>
                      <a:pPr indent="5080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90,5</a:t>
                      </a:r>
                    </a:p>
                  </a:txBody>
                  <a:tcPr marL="64413" marR="64413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58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2060"/>
                          </a:solidFill>
                          <a:latin typeface="+mn-lt"/>
                        </a:rPr>
                        <a:t>Подпрограмма «Капитальный ремонт, ремонт и содержание автомобильных дорог общего пользования местного значения и искусственных сооружений на них"</a:t>
                      </a:r>
                      <a:endParaRPr lang="ru-RU" sz="1000" b="1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13" marR="64413" marT="0" marB="0" anchor="ctr"/>
                </a:tc>
                <a:tc>
                  <a:txBody>
                    <a:bodyPr/>
                    <a:lstStyle/>
                    <a:p>
                      <a:pPr indent="5080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n-lt"/>
                        </a:rPr>
                        <a:t>14937,2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13" marR="6441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n-lt"/>
                        </a:rPr>
                        <a:t>11899,7</a:t>
                      </a:r>
                    </a:p>
                  </a:txBody>
                  <a:tcPr marL="64413" marR="64413" marT="0" marB="0" anchor="ctr"/>
                </a:tc>
                <a:tc>
                  <a:txBody>
                    <a:bodyPr/>
                    <a:lstStyle/>
                    <a:p>
                      <a:pPr indent="5080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15347,1</a:t>
                      </a:r>
                    </a:p>
                  </a:txBody>
                  <a:tcPr marL="64413" marR="64413" marT="0" marB="0" anchor="ctr"/>
                </a:tc>
                <a:tc>
                  <a:txBody>
                    <a:bodyPr/>
                    <a:lstStyle/>
                    <a:p>
                      <a:pPr indent="5080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15934,9</a:t>
                      </a:r>
                    </a:p>
                  </a:txBody>
                  <a:tcPr marL="64413" marR="64413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1" name="Содержимое 5" descr="дорога 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143380"/>
            <a:ext cx="3214710" cy="250030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3" name="Рисунок 12" descr="https://sun9-60.userapi.com/impg/hcFGb5VExZJj3tFFKGfYdXBa_K5ITbjMfe_CXg/5kvnoDN33dY.jpg?size=1600x1200&amp;quality=95&amp;sign=a857019eb105efd02f22523201c1b1a9&amp;type=album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72132" y="1714488"/>
            <a:ext cx="3286148" cy="2286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4572000" y="1643050"/>
            <a:ext cx="914400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Тыс.руб.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4"/>
          <p:cNvSpPr/>
          <p:nvPr/>
        </p:nvSpPr>
        <p:spPr>
          <a:xfrm>
            <a:off x="2928926" y="5143512"/>
            <a:ext cx="3744258" cy="142405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lvl="0" algn="l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200" kern="1200"/>
          </a:p>
        </p:txBody>
      </p:sp>
      <p:sp>
        <p:nvSpPr>
          <p:cNvPr id="20" name="Овал 19"/>
          <p:cNvSpPr/>
          <p:nvPr/>
        </p:nvSpPr>
        <p:spPr>
          <a:xfrm>
            <a:off x="8429652" y="6500834"/>
            <a:ext cx="571504" cy="214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Схема 6"/>
          <p:cNvGraphicFramePr/>
          <p:nvPr/>
        </p:nvGraphicFramePr>
        <p:xfrm>
          <a:off x="357158" y="71414"/>
          <a:ext cx="8229600" cy="725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215074" y="6357958"/>
            <a:ext cx="2714644" cy="500042"/>
          </a:xfrm>
        </p:spPr>
        <p:txBody>
          <a:bodyPr/>
          <a:lstStyle/>
          <a:p>
            <a:r>
              <a:rPr lang="ru-RU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 </a:t>
            </a:r>
            <a:fld id="{0DF55276-7436-4E82-921F-7D04667C0D27}" type="slidenum">
              <a:rPr lang="ru-RU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48</a:t>
            </a:fld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57158" y="1071546"/>
            <a:ext cx="8286808" cy="5715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anose="020B0604020202020204" pitchFamily="34" charset="0"/>
              <a:buChar char="•"/>
            </a:pPr>
            <a:endParaRPr lang="ru-RU" sz="10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4" name="Рисунок 13" descr="https://mo.astrobl.ru/zhitninskijselsovet/sites/mo.astrobl.ru.zhitninskijselsovet/files/bezimeni-1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4876" y="1571612"/>
            <a:ext cx="442912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357158" y="785794"/>
            <a:ext cx="8286808" cy="12926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Цель муниципальной программы – создание и обеспечение благоприятных условий для развития и повышения конкурентоспособности малого и среднего предпринимательства Большеболдинского муниципального района, повышение их роли в социально-экономическом развитии Большеболдинского муниципального округа, стимулирование экономической активности субъектов малого и среднего предпринимательства.</a:t>
            </a:r>
            <a:endParaRPr kumimoji="0" lang="ru-RU" sz="12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8625" y="1751330"/>
          <a:ext cx="4653280" cy="228536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272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8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8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11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26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1790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+mn-lt"/>
                        </a:rPr>
                        <a:t>Наименование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543" marR="645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+mn-lt"/>
                        </a:rPr>
                        <a:t>2025 год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543" marR="645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+mn-lt"/>
                        </a:rPr>
                        <a:t>2026 год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543" marR="645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+mn-lt"/>
                        </a:rPr>
                        <a:t>2027 год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543" marR="645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+mn-lt"/>
                        </a:rPr>
                        <a:t>2028 год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543" marR="6454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840">
                <a:tc>
                  <a:txBody>
                    <a:bodyPr/>
                    <a:lstStyle/>
                    <a:p>
                      <a:pPr indent="15240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+mn-lt"/>
                        </a:rPr>
                        <a:t>Муниципальная программа "Развитие предпринимательства в Большеболдинском муниципальном округе Нижегородской области"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543" marR="645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+mn-lt"/>
                        </a:rPr>
                        <a:t>8057,7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543" marR="645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12173,3</a:t>
                      </a:r>
                    </a:p>
                  </a:txBody>
                  <a:tcPr marL="64543" marR="645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6618,2</a:t>
                      </a:r>
                    </a:p>
                  </a:txBody>
                  <a:tcPr marL="64543" marR="645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6019,7</a:t>
                      </a:r>
                    </a:p>
                  </a:txBody>
                  <a:tcPr marL="64543" marR="64543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4735">
                <a:tc>
                  <a:txBody>
                    <a:bodyPr/>
                    <a:lstStyle/>
                    <a:p>
                      <a:pPr indent="15240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2060"/>
                          </a:solidFill>
                          <a:latin typeface="+mn-lt"/>
                        </a:rPr>
                        <a:t>Мероприятия в рамках программы "Развитие предпринимательства в Большеболдинском муниципальном округе Нижегородской области"</a:t>
                      </a:r>
                      <a:endParaRPr lang="ru-RU" sz="1100" b="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543" marR="645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2060"/>
                          </a:solidFill>
                          <a:latin typeface="+mn-lt"/>
                        </a:rPr>
                        <a:t>8057,7</a:t>
                      </a:r>
                      <a:endParaRPr lang="ru-RU" sz="1100" b="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543" marR="645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12173,3</a:t>
                      </a:r>
                    </a:p>
                  </a:txBody>
                  <a:tcPr marL="64543" marR="645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6618,2</a:t>
                      </a:r>
                    </a:p>
                  </a:txBody>
                  <a:tcPr marL="64543" marR="645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6019,7</a:t>
                      </a:r>
                    </a:p>
                  </a:txBody>
                  <a:tcPr marL="64543" marR="64543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3500430" y="4286258"/>
          <a:ext cx="4929222" cy="249944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071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5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00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00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15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00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894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Наименование индикатора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906" marR="61906" marT="0" marB="0" anchor="ctr"/>
                </a:tc>
                <a:tc rowSpan="2"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   Ед. </a:t>
                      </a:r>
                      <a:r>
                        <a:rPr lang="ru-RU" sz="1000" b="1" dirty="0" err="1">
                          <a:solidFill>
                            <a:srgbClr val="002060"/>
                          </a:solidFill>
                        </a:rPr>
                        <a:t>изм</a:t>
                      </a: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.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906" marR="61906" marT="0" marB="0" anchor="ctr"/>
                </a:tc>
                <a:tc gridSpan="4"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Значение индикатора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906" marR="6190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4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2025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906" marR="61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2026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906" marR="61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2027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906" marR="61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2028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906" marR="61906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</a:rPr>
                        <a:t>Количество субъектов малого и среднего предпринимательства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906" marR="61906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</a:rPr>
                        <a:t>   ед.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906" marR="61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218</a:t>
                      </a:r>
                    </a:p>
                  </a:txBody>
                  <a:tcPr marL="61906" marR="61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220</a:t>
                      </a:r>
                    </a:p>
                  </a:txBody>
                  <a:tcPr marL="61906" marR="61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220</a:t>
                      </a:r>
                    </a:p>
                  </a:txBody>
                  <a:tcPr marL="61906" marR="61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222</a:t>
                      </a:r>
                    </a:p>
                  </a:txBody>
                  <a:tcPr marL="61906" marR="61906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</a:rPr>
                        <a:t>Среднемесячная заработная плата на малых предприятиях</a:t>
                      </a:r>
                      <a:endParaRPr lang="ru-RU" sz="10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906" marR="61906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</a:rPr>
                        <a:t>  руб.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906" marR="61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27880</a:t>
                      </a:r>
                    </a:p>
                  </a:txBody>
                  <a:tcPr marL="61906" marR="61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28000</a:t>
                      </a:r>
                    </a:p>
                  </a:txBody>
                  <a:tcPr marL="61906" marR="61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29120</a:t>
                      </a:r>
                    </a:p>
                  </a:txBody>
                  <a:tcPr marL="61906" marR="61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30700</a:t>
                      </a:r>
                    </a:p>
                  </a:txBody>
                  <a:tcPr marL="61906" marR="61906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90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</a:rPr>
                        <a:t>Отгружено товаров собственного производства, выполнено работ и услуг собственными силами (по малым и средним предприятиям)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906" marR="61906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</a:rPr>
                        <a:t> млн. руб.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906" marR="61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2256,6</a:t>
                      </a:r>
                    </a:p>
                  </a:txBody>
                  <a:tcPr marL="61906" marR="61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2406,0</a:t>
                      </a:r>
                    </a:p>
                  </a:txBody>
                  <a:tcPr marL="61906" marR="61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2530,9</a:t>
                      </a:r>
                    </a:p>
                  </a:txBody>
                  <a:tcPr marL="61906" marR="61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2660,0</a:t>
                      </a:r>
                    </a:p>
                  </a:txBody>
                  <a:tcPr marL="61906" marR="61906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90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</a:rPr>
                        <a:t>Доля малого и среднего предпринимательства в общем объёме отгруженных товаров района</a:t>
                      </a:r>
                      <a:endParaRPr lang="ru-RU" sz="10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906" marR="61906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</a:rPr>
                        <a:t>      %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906" marR="61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88,7</a:t>
                      </a:r>
                    </a:p>
                  </a:txBody>
                  <a:tcPr marL="61906" marR="61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89,9</a:t>
                      </a:r>
                    </a:p>
                  </a:txBody>
                  <a:tcPr marL="61906" marR="61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90,3</a:t>
                      </a:r>
                    </a:p>
                  </a:txBody>
                  <a:tcPr marL="61906" marR="61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90,5</a:t>
                      </a:r>
                    </a:p>
                  </a:txBody>
                  <a:tcPr marL="61906" marR="61906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3857620" y="1643050"/>
            <a:ext cx="1143008" cy="214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Тыс.руб.</a:t>
            </a:r>
          </a:p>
        </p:txBody>
      </p:sp>
      <p:pic>
        <p:nvPicPr>
          <p:cNvPr id="18" name="Рисунок 17" descr="C:\Users\Марина\Downloads\2026-04-01_09-29-18.png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6" b="1250"/>
          <a:stretch/>
        </p:blipFill>
        <p:spPr bwMode="auto">
          <a:xfrm>
            <a:off x="179513" y="4299947"/>
            <a:ext cx="3249480" cy="24857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http://adm-bezheck.ru/documents/images/img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7" y="4643446"/>
            <a:ext cx="2143139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0" name="Овал 19"/>
          <p:cNvSpPr/>
          <p:nvPr/>
        </p:nvSpPr>
        <p:spPr>
          <a:xfrm>
            <a:off x="8429652" y="6500834"/>
            <a:ext cx="571504" cy="214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Схема 6"/>
          <p:cNvGraphicFramePr/>
          <p:nvPr/>
        </p:nvGraphicFramePr>
        <p:xfrm>
          <a:off x="142844" y="142852"/>
          <a:ext cx="8472518" cy="796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215074" y="6357958"/>
            <a:ext cx="2714644" cy="500042"/>
          </a:xfrm>
        </p:spPr>
        <p:txBody>
          <a:bodyPr/>
          <a:lstStyle/>
          <a:p>
            <a:r>
              <a:rPr lang="ru-RU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 </a:t>
            </a:r>
            <a:fld id="{0DF55276-7436-4E82-921F-7D04667C0D27}" type="slidenum">
              <a:rPr lang="ru-RU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49</a:t>
            </a:fld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grpSp>
        <p:nvGrpSpPr>
          <p:cNvPr id="2" name="Группа 16"/>
          <p:cNvGrpSpPr/>
          <p:nvPr/>
        </p:nvGrpSpPr>
        <p:grpSpPr>
          <a:xfrm>
            <a:off x="2928926" y="4642527"/>
            <a:ext cx="6108388" cy="2215473"/>
            <a:chOff x="14621" y="18381"/>
            <a:chExt cx="13378075" cy="420484"/>
          </a:xfrm>
        </p:grpSpPr>
        <p:sp>
          <p:nvSpPr>
            <p:cNvPr id="19" name="Скругленный прямоугольник 4"/>
            <p:cNvSpPr/>
            <p:nvPr/>
          </p:nvSpPr>
          <p:spPr>
            <a:xfrm>
              <a:off x="14621" y="168587"/>
              <a:ext cx="8200357" cy="2702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kern="1200"/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4631076" y="18381"/>
              <a:ext cx="8761620" cy="366080"/>
            </a:xfrm>
            <a:prstGeom prst="roundRect">
              <a:avLst/>
            </a:prstGeom>
            <a:noFill/>
            <a:effectLst>
              <a:softEdge rad="635000"/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lvl="0" algn="ctr"/>
              <a:endParaRPr lang="ru-RU" sz="1600" b="1" dirty="0"/>
            </a:p>
            <a:p>
              <a:endPara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142876" y="1071546"/>
            <a:ext cx="8858280" cy="161582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74320" algn="l"/>
              </a:tabLst>
            </a:pPr>
            <a:r>
              <a:rPr kumimoji="0" lang="ru-RU" sz="11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Цель муниципальной программы – объединение усилий органов местного самоуправления и правоохранительных органов в профилактике правонарушений и борьбе с преступностью, сосредоточение всех имеющихся сил и средств на борьбе с террористической угрозой, преступлениями экстремистской направленности;</a:t>
            </a:r>
            <a:endParaRPr kumimoji="0" lang="ru-RU" sz="110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4320" algn="l"/>
              </a:tabLst>
            </a:pPr>
            <a:r>
              <a:rPr kumimoji="0" lang="ru-RU" sz="11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обеспечение контроля над криминальной ситуацией в Большеболдинском муниципальном округе, снижение доли особо тяжких и тяжких преступлений, имущественных преступлений, профилактика преступлений против личности; </a:t>
            </a:r>
            <a:endParaRPr kumimoji="0" lang="ru-RU" sz="110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4320" algn="l"/>
              </a:tabLst>
            </a:pPr>
            <a:r>
              <a:rPr kumimoji="0" lang="ru-RU" sz="11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комплексное обеспечение безопасности граждан на территории Большеболдинского муниципального округа, создание обстановки спокойствия на улицах и в иных общественных местах; </a:t>
            </a:r>
            <a:endParaRPr kumimoji="0" lang="ru-RU" sz="110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4320" algn="l"/>
              </a:tabLst>
            </a:pPr>
            <a:r>
              <a:rPr kumimoji="0" lang="ru-RU" sz="11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повышение уровня доверия населения к органам местного самоуправления в сфере обеспечения безопасности;</a:t>
            </a:r>
            <a:endParaRPr kumimoji="0" lang="ru-RU" sz="110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4320" algn="l"/>
              </a:tabLst>
            </a:pPr>
            <a:r>
              <a:rPr kumimoji="0" lang="ru-RU" sz="11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укрепление правовой базы противодействия коррупции, профилактика коррупционных правонарушений.</a:t>
            </a:r>
            <a:endParaRPr kumimoji="0" lang="ru-RU" sz="110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3714744" y="2786058"/>
          <a:ext cx="5286412" cy="167640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000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5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29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00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6281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100" b="1" dirty="0"/>
                        <a:t>Наименование</a:t>
                      </a:r>
                      <a:endParaRPr lang="ru-RU" sz="11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13" marR="64413" marT="0" marB="0" anchor="ctr"/>
                </a:tc>
                <a:tc>
                  <a:txBody>
                    <a:bodyPr/>
                    <a:lstStyle/>
                    <a:p>
                      <a:pPr indent="-3175" algn="ctr">
                        <a:spcAft>
                          <a:spcPts val="0"/>
                        </a:spcAft>
                      </a:pPr>
                      <a:r>
                        <a:rPr lang="ru-RU" sz="1100" b="1" dirty="0"/>
                        <a:t>2025 год</a:t>
                      </a:r>
                      <a:endParaRPr lang="ru-RU" sz="11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13" marR="64413" marT="0" marB="0" anchor="ctr"/>
                </a:tc>
                <a:tc>
                  <a:txBody>
                    <a:bodyPr/>
                    <a:lstStyle/>
                    <a:p>
                      <a:pPr indent="-3175" algn="ctr">
                        <a:spcAft>
                          <a:spcPts val="0"/>
                        </a:spcAft>
                      </a:pPr>
                      <a:r>
                        <a:rPr lang="ru-RU" sz="1100" b="1" dirty="0"/>
                        <a:t>2026 год</a:t>
                      </a:r>
                      <a:endParaRPr lang="ru-RU" sz="11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13" marR="64413" marT="0" marB="0" anchor="ctr"/>
                </a:tc>
                <a:tc>
                  <a:txBody>
                    <a:bodyPr/>
                    <a:lstStyle/>
                    <a:p>
                      <a:pPr indent="-3175" algn="ctr">
                        <a:spcAft>
                          <a:spcPts val="0"/>
                        </a:spcAft>
                      </a:pPr>
                      <a:r>
                        <a:rPr lang="ru-RU" sz="1100" b="1" dirty="0"/>
                        <a:t>2027 год</a:t>
                      </a:r>
                      <a:endParaRPr lang="ru-RU" sz="11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13" marR="64413" marT="0" marB="0" anchor="ctr"/>
                </a:tc>
                <a:tc>
                  <a:txBody>
                    <a:bodyPr/>
                    <a:lstStyle/>
                    <a:p>
                      <a:pPr indent="-3175" algn="ctr">
                        <a:spcAft>
                          <a:spcPts val="0"/>
                        </a:spcAft>
                      </a:pPr>
                      <a:r>
                        <a:rPr lang="ru-RU" sz="1100" b="1" dirty="0"/>
                        <a:t>2028 год</a:t>
                      </a:r>
                      <a:endParaRPr lang="ru-RU" sz="11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13" marR="6441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422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100" b="1" dirty="0"/>
                        <a:t>Муниципальная программа "Профилактика преступлений и правонарушений на территории Большеболдинского муниципального округа"</a:t>
                      </a:r>
                      <a:endParaRPr lang="ru-RU" sz="11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13" marR="64413" marT="0" marB="0" anchor="ctr"/>
                </a:tc>
                <a:tc>
                  <a:txBody>
                    <a:bodyPr/>
                    <a:lstStyle/>
                    <a:p>
                      <a:pPr indent="-3175" algn="ctr">
                        <a:spcAft>
                          <a:spcPts val="0"/>
                        </a:spcAft>
                      </a:pPr>
                      <a:r>
                        <a:rPr lang="ru-RU" sz="1100" b="1" dirty="0"/>
                        <a:t>200,0</a:t>
                      </a:r>
                      <a:endParaRPr lang="ru-RU" sz="11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13" marR="64413" marT="0" marB="0" anchor="ctr"/>
                </a:tc>
                <a:tc>
                  <a:txBody>
                    <a:bodyPr/>
                    <a:lstStyle/>
                    <a:p>
                      <a:pPr indent="-3175" algn="ctr">
                        <a:spcAft>
                          <a:spcPts val="0"/>
                        </a:spcAft>
                      </a:pPr>
                      <a:r>
                        <a:rPr lang="ru-RU" sz="1100" b="1" dirty="0"/>
                        <a:t>180,0</a:t>
                      </a:r>
                      <a:endParaRPr lang="ru-RU" sz="11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13" marR="64413" marT="0" marB="0" anchor="ctr"/>
                </a:tc>
                <a:tc>
                  <a:txBody>
                    <a:bodyPr/>
                    <a:lstStyle/>
                    <a:p>
                      <a:pPr indent="-3175" algn="ctr">
                        <a:spcAft>
                          <a:spcPts val="0"/>
                        </a:spcAft>
                      </a:pPr>
                      <a:r>
                        <a:rPr lang="ru-RU" sz="1100" b="1" dirty="0"/>
                        <a:t>200,0</a:t>
                      </a:r>
                      <a:endParaRPr lang="ru-RU" sz="11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13" marR="64413" marT="0" marB="0" anchor="ctr"/>
                </a:tc>
                <a:tc>
                  <a:txBody>
                    <a:bodyPr/>
                    <a:lstStyle/>
                    <a:p>
                      <a:pPr indent="-3175" algn="ctr">
                        <a:spcAft>
                          <a:spcPts val="0"/>
                        </a:spcAft>
                      </a:pPr>
                      <a:r>
                        <a:rPr lang="ru-RU" sz="1100" b="1" dirty="0"/>
                        <a:t>200,0</a:t>
                      </a:r>
                      <a:endParaRPr lang="ru-RU" sz="11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13" marR="64413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422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100" dirty="0"/>
                        <a:t>Мероприятия в рамках программы "Профилактика преступлений и правонарушений на территории Большеболдинского муниципального округа"</a:t>
                      </a:r>
                      <a:endParaRPr lang="ru-RU" sz="11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13" marR="64413" marT="0" marB="0" anchor="ctr"/>
                </a:tc>
                <a:tc>
                  <a:txBody>
                    <a:bodyPr/>
                    <a:lstStyle/>
                    <a:p>
                      <a:pPr indent="-3175" algn="ctr">
                        <a:spcAft>
                          <a:spcPts val="0"/>
                        </a:spcAft>
                      </a:pPr>
                      <a:r>
                        <a:rPr lang="ru-RU" sz="1100"/>
                        <a:t>200,0</a:t>
                      </a:r>
                      <a:endParaRPr lang="ru-RU" sz="110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13" marR="64413" marT="0" marB="0" anchor="ctr"/>
                </a:tc>
                <a:tc>
                  <a:txBody>
                    <a:bodyPr/>
                    <a:lstStyle/>
                    <a:p>
                      <a:pPr indent="-3175" algn="ctr">
                        <a:spcAft>
                          <a:spcPts val="0"/>
                        </a:spcAft>
                      </a:pPr>
                      <a:r>
                        <a:rPr lang="ru-RU" sz="1100" dirty="0"/>
                        <a:t>180,0</a:t>
                      </a:r>
                      <a:endParaRPr lang="ru-RU" sz="11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13" marR="64413" marT="0" marB="0" anchor="ctr"/>
                </a:tc>
                <a:tc>
                  <a:txBody>
                    <a:bodyPr/>
                    <a:lstStyle/>
                    <a:p>
                      <a:pPr indent="-3175" algn="ctr">
                        <a:spcAft>
                          <a:spcPts val="0"/>
                        </a:spcAft>
                      </a:pPr>
                      <a:r>
                        <a:rPr lang="ru-RU" sz="1100" dirty="0"/>
                        <a:t>200,0</a:t>
                      </a:r>
                      <a:endParaRPr lang="ru-RU" sz="11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13" marR="64413" marT="0" marB="0" anchor="ctr"/>
                </a:tc>
                <a:tc>
                  <a:txBody>
                    <a:bodyPr/>
                    <a:lstStyle/>
                    <a:p>
                      <a:pPr indent="-3175" algn="ctr">
                        <a:spcAft>
                          <a:spcPts val="0"/>
                        </a:spcAft>
                      </a:pPr>
                      <a:r>
                        <a:rPr lang="ru-RU" sz="1100" dirty="0"/>
                        <a:t>200,0</a:t>
                      </a:r>
                      <a:endParaRPr lang="ru-RU" sz="11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4413" marR="64413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0" y="4573816"/>
          <a:ext cx="6786578" cy="228418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3575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29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29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99122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000" b="1" dirty="0"/>
                        <a:t>Наименование индикатора</a:t>
                      </a:r>
                      <a:endParaRPr lang="ru-RU" sz="10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/>
                        <a:t>Ед. </a:t>
                      </a:r>
                      <a:r>
                        <a:rPr lang="ru-RU" sz="1000" b="1" dirty="0" err="1"/>
                        <a:t>изм</a:t>
                      </a:r>
                      <a:r>
                        <a:rPr lang="ru-RU" sz="1000" b="1" dirty="0"/>
                        <a:t>.</a:t>
                      </a:r>
                      <a:endParaRPr lang="ru-RU" sz="10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/>
                        <a:t>2025 год</a:t>
                      </a:r>
                      <a:endParaRPr lang="ru-RU" sz="10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/>
                        <a:t>2026 год</a:t>
                      </a:r>
                      <a:endParaRPr lang="ru-RU" sz="10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/>
                        <a:t>2027 год</a:t>
                      </a:r>
                      <a:endParaRPr lang="ru-RU" sz="10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/>
                        <a:t>2028год</a:t>
                      </a:r>
                      <a:endParaRPr lang="ru-RU" sz="10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726">
                <a:tc>
                  <a:txBody>
                    <a:bodyPr/>
                    <a:lstStyle/>
                    <a:p>
                      <a:pPr indent="22225">
                        <a:spcAft>
                          <a:spcPts val="0"/>
                        </a:spcAft>
                      </a:pPr>
                      <a:r>
                        <a:rPr lang="ru-RU" sz="1000" dirty="0"/>
                        <a:t>Снижение удельного веса тяжких и особо тяжких преступлений от общего числа зарегистрированных преступлений</a:t>
                      </a:r>
                      <a:endParaRPr lang="ru-RU" sz="10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/>
                        <a:t>%</a:t>
                      </a:r>
                      <a:endParaRPr lang="ru-RU" sz="100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</a:rPr>
                        <a:t>9,0</a:t>
                      </a:r>
                      <a:endParaRPr lang="ru-RU" sz="1000" dirty="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</a:rPr>
                        <a:t>9</a:t>
                      </a:r>
                      <a:endParaRPr lang="ru-RU" sz="1000" dirty="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</a:rPr>
                        <a:t>9</a:t>
                      </a:r>
                      <a:endParaRPr lang="ru-RU" sz="1000" dirty="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</a:rPr>
                        <a:t>9</a:t>
                      </a:r>
                      <a:endParaRPr lang="ru-RU" sz="1000" dirty="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892">
                <a:tc>
                  <a:txBody>
                    <a:bodyPr/>
                    <a:lstStyle/>
                    <a:p>
                      <a:pPr indent="22225">
                        <a:spcAft>
                          <a:spcPts val="0"/>
                        </a:spcAft>
                      </a:pPr>
                      <a:r>
                        <a:rPr lang="ru-RU" sz="1000" dirty="0"/>
                        <a:t>Снижение удельного веса количества преступлений, совершенных на улицах, от общего количества зарегистрированных преступлений</a:t>
                      </a:r>
                      <a:endParaRPr lang="ru-RU" sz="10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/>
                        <a:t>%</a:t>
                      </a:r>
                      <a:endParaRPr lang="ru-RU" sz="100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13,9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</a:rPr>
                        <a:t>14,0</a:t>
                      </a:r>
                      <a:endParaRPr lang="ru-RU" sz="1000" dirty="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13,9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0066">
                <a:tc>
                  <a:txBody>
                    <a:bodyPr/>
                    <a:lstStyle/>
                    <a:p>
                      <a:pPr indent="22225">
                        <a:spcAft>
                          <a:spcPts val="0"/>
                        </a:spcAft>
                      </a:pPr>
                      <a:r>
                        <a:rPr lang="ru-RU" sz="1000" dirty="0"/>
                        <a:t>Снижение удельного веса количества лиц, ранее совершавших преступления, от общего количества расследованных преступлений</a:t>
                      </a:r>
                      <a:endParaRPr lang="ru-RU" sz="10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/>
                        <a:t>%</a:t>
                      </a:r>
                      <a:endParaRPr lang="ru-RU" sz="10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39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</a:rPr>
                        <a:t>39</a:t>
                      </a:r>
                      <a:endParaRPr lang="ru-RU" sz="1000" dirty="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</a:rPr>
                        <a:t>39</a:t>
                      </a:r>
                      <a:endParaRPr lang="ru-RU" sz="1000" dirty="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</a:rPr>
                        <a:t>38</a:t>
                      </a:r>
                      <a:endParaRPr lang="ru-RU" sz="1000" dirty="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904">
                <a:tc>
                  <a:txBody>
                    <a:bodyPr/>
                    <a:lstStyle/>
                    <a:p>
                      <a:pPr indent="22225">
                        <a:spcAft>
                          <a:spcPts val="0"/>
                        </a:spcAft>
                      </a:pPr>
                      <a:r>
                        <a:rPr lang="ru-RU" sz="1000" dirty="0"/>
                        <a:t>Снижение удельного веса количества лиц, совершивших преступления в состоянии опьянения, от общего количества расследованных преступлений</a:t>
                      </a:r>
                      <a:endParaRPr lang="ru-RU" sz="10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/>
                        <a:t>%</a:t>
                      </a:r>
                      <a:endParaRPr lang="ru-RU" sz="10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</a:rPr>
                        <a:t>44</a:t>
                      </a:r>
                      <a:endParaRPr lang="ru-RU" sz="1000" dirty="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</a:rPr>
                        <a:t>44</a:t>
                      </a:r>
                      <a:endParaRPr lang="ru-RU" sz="1000" dirty="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</a:rPr>
                        <a:t>44</a:t>
                      </a:r>
                      <a:endParaRPr lang="ru-RU" sz="1000" dirty="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44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4" name="Рисунок 13" descr="https://www.culture.ru/storage/images/95427f8e2ba6f3a991497ec046f20318/3b9d55081140544834823d0fac31e4eb.jpeg"/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2844" y="2643182"/>
            <a:ext cx="357190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8072462" y="2571744"/>
            <a:ext cx="914400" cy="214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Тыс.руб.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500034" y="857232"/>
          <a:ext cx="8358246" cy="5786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Овал 5"/>
          <p:cNvSpPr/>
          <p:nvPr/>
        </p:nvSpPr>
        <p:spPr>
          <a:xfrm>
            <a:off x="8429652" y="6500834"/>
            <a:ext cx="571504" cy="214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Как происходит составление  бюджета  муниципального округа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72264" y="6429396"/>
            <a:ext cx="2286016" cy="292079"/>
          </a:xfrm>
        </p:spPr>
        <p:txBody>
          <a:bodyPr/>
          <a:lstStyle/>
          <a:p>
            <a:fld id="{0DF55276-7436-4E82-921F-7D04667C0D27}" type="slidenum">
              <a:rPr lang="ru-RU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5</a:t>
            </a:fld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Овал 19"/>
          <p:cNvSpPr/>
          <p:nvPr/>
        </p:nvSpPr>
        <p:spPr>
          <a:xfrm>
            <a:off x="8429652" y="6500834"/>
            <a:ext cx="571504" cy="214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Схема 6"/>
          <p:cNvGraphicFramePr/>
          <p:nvPr/>
        </p:nvGraphicFramePr>
        <p:xfrm>
          <a:off x="142844" y="142852"/>
          <a:ext cx="8715436" cy="796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215074" y="6357958"/>
            <a:ext cx="2714644" cy="500042"/>
          </a:xfrm>
        </p:spPr>
        <p:txBody>
          <a:bodyPr/>
          <a:lstStyle/>
          <a:p>
            <a:r>
              <a:rPr lang="ru-RU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 </a:t>
            </a:r>
            <a:fld id="{0DF55276-7436-4E82-921F-7D04667C0D27}" type="slidenum">
              <a:rPr lang="ru-RU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50</a:t>
            </a:fld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grpSp>
        <p:nvGrpSpPr>
          <p:cNvPr id="2" name="Группа 16"/>
          <p:cNvGrpSpPr/>
          <p:nvPr/>
        </p:nvGrpSpPr>
        <p:grpSpPr>
          <a:xfrm>
            <a:off x="2928926" y="4642527"/>
            <a:ext cx="6108388" cy="2215473"/>
            <a:chOff x="14621" y="18381"/>
            <a:chExt cx="13378075" cy="420484"/>
          </a:xfrm>
        </p:grpSpPr>
        <p:sp>
          <p:nvSpPr>
            <p:cNvPr id="19" name="Скругленный прямоугольник 4"/>
            <p:cNvSpPr/>
            <p:nvPr/>
          </p:nvSpPr>
          <p:spPr>
            <a:xfrm>
              <a:off x="14621" y="168587"/>
              <a:ext cx="8200357" cy="2702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kern="1200"/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4631076" y="18381"/>
              <a:ext cx="8761620" cy="366080"/>
            </a:xfrm>
            <a:prstGeom prst="roundRect">
              <a:avLst/>
            </a:prstGeom>
            <a:noFill/>
            <a:effectLst>
              <a:softEdge rad="635000"/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lvl="0" algn="ctr"/>
              <a:endParaRPr lang="ru-RU" sz="1600" b="1" dirty="0"/>
            </a:p>
            <a:p>
              <a:endPara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5473" name="Rectangle 1"/>
          <p:cNvSpPr>
            <a:spLocks noChangeArrowheads="1"/>
          </p:cNvSpPr>
          <p:nvPr/>
        </p:nvSpPr>
        <p:spPr bwMode="auto">
          <a:xfrm>
            <a:off x="142844" y="1071546"/>
            <a:ext cx="8715436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Цель муниципальной программы – повышение эффективности управления муниципальным имуществом и земельными ресурсами Большеболдинского муниципального округа, увеличение доли имущественных и земельных ресурсов в налоговых и неналоговых доходах Большеболдинского муниципального округа.</a:t>
            </a:r>
            <a:endParaRPr kumimoji="0" lang="ru-RU" sz="12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428596" y="1928802"/>
          <a:ext cx="8072494" cy="266336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002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13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01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01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86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8806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Наименование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761" marR="62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2025 год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761" marR="62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2026 год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761" marR="62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2027 год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761" marR="62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2028 год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761" marR="62761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78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Муниципальная программа " Управление муниципальным имуществом и земельными ресурсами Большеболдинского муниципального округа Нижегородской области"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761" marR="62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13135,8</a:t>
                      </a:r>
                    </a:p>
                  </a:txBody>
                  <a:tcPr marL="62761" marR="62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10267,1</a:t>
                      </a:r>
                    </a:p>
                  </a:txBody>
                  <a:tcPr marL="62761" marR="62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8063,0</a:t>
                      </a:r>
                    </a:p>
                  </a:txBody>
                  <a:tcPr marL="62761" marR="62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8267,1</a:t>
                      </a:r>
                    </a:p>
                  </a:txBody>
                  <a:tcPr marL="62761" marR="62761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84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</a:rPr>
                        <a:t>Подпрограмма "Управление муниципальным имуществом Большеболдинского муниципального округа Нижегородской области"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761" marR="62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4550,0</a:t>
                      </a:r>
                    </a:p>
                  </a:txBody>
                  <a:tcPr marL="62761" marR="62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+mn-lt"/>
                        </a:rPr>
                        <a:t>2062,6</a:t>
                      </a:r>
                      <a:endParaRPr lang="ru-RU" sz="12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761" marR="62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62,6</a:t>
                      </a:r>
                    </a:p>
                  </a:txBody>
                  <a:tcPr marL="62761" marR="62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62,6</a:t>
                      </a:r>
                    </a:p>
                  </a:txBody>
                  <a:tcPr marL="62761" marR="62761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84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</a:rPr>
                        <a:t>Подпрограмма "Управление земельными ресурсами Большеболдинского муниципального округа Нижегородской области"</a:t>
                      </a:r>
                      <a:endParaRPr lang="ru-RU" sz="12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761" marR="62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149,5</a:t>
                      </a:r>
                    </a:p>
                  </a:txBody>
                  <a:tcPr marL="62761" marR="62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+mn-lt"/>
                        </a:rPr>
                        <a:t>225,0</a:t>
                      </a:r>
                      <a:endParaRPr lang="ru-RU" sz="12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761" marR="62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225,0</a:t>
                      </a:r>
                    </a:p>
                  </a:txBody>
                  <a:tcPr marL="62761" marR="62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225,0</a:t>
                      </a:r>
                    </a:p>
                  </a:txBody>
                  <a:tcPr marL="62761" marR="62761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9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</a:rPr>
                        <a:t>Подпрограмма " Обеспечение реализации муниципальной программы"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761" marR="62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8436,3</a:t>
                      </a:r>
                    </a:p>
                  </a:txBody>
                  <a:tcPr marL="62761" marR="62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7979,5</a:t>
                      </a:r>
                    </a:p>
                  </a:txBody>
                  <a:tcPr marL="62761" marR="62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7775,4</a:t>
                      </a:r>
                    </a:p>
                  </a:txBody>
                  <a:tcPr marL="62761" marR="62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7979,5</a:t>
                      </a:r>
                    </a:p>
                  </a:txBody>
                  <a:tcPr marL="62761" marR="62761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5" name="Рисунок 14" descr="https://www.karandash.by/image/design/9392/60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71736" y="4429132"/>
            <a:ext cx="3714776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7358082" y="1643050"/>
            <a:ext cx="1143008" cy="1428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Тыс.руб.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84304"/>
              </p:ext>
            </p:extLst>
          </p:nvPr>
        </p:nvGraphicFramePr>
        <p:xfrm>
          <a:off x="285719" y="1071544"/>
          <a:ext cx="8318729" cy="561125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376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23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89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98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06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06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6910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Наименование индикатора/непосредственного результата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Ед. измерения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2025 год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2026 год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2027 год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2028 год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1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</a:rPr>
                        <a:t>1. Выполнения плана по арендной плате за объекты муниципального нежилого фонда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</a:rPr>
                        <a:t>%</a:t>
                      </a:r>
                      <a:endParaRPr lang="ru-RU" sz="10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j-lt"/>
                        </a:rPr>
                        <a:t>100</a:t>
                      </a:r>
                      <a:endParaRPr lang="ru-RU" sz="1000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+mj-lt"/>
                        </a:rPr>
                        <a:t>100</a:t>
                      </a:r>
                      <a:endParaRPr lang="ru-RU" sz="100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+mj-lt"/>
                        </a:rPr>
                        <a:t>100</a:t>
                      </a:r>
                      <a:endParaRPr lang="ru-RU" sz="100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+mj-lt"/>
                        </a:rPr>
                        <a:t>100</a:t>
                      </a:r>
                      <a:endParaRPr lang="ru-RU" sz="100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</a:rPr>
                        <a:t>2. Выполнения плана по арендной плате за земельные участки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</a:rPr>
                        <a:t>%</a:t>
                      </a:r>
                      <a:endParaRPr lang="ru-RU" sz="10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j-lt"/>
                        </a:rPr>
                        <a:t>100</a:t>
                      </a:r>
                      <a:endParaRPr lang="ru-RU" sz="1000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+mj-lt"/>
                        </a:rPr>
                        <a:t>100</a:t>
                      </a:r>
                      <a:endParaRPr lang="ru-RU" sz="100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j-lt"/>
                        </a:rPr>
                        <a:t>100</a:t>
                      </a:r>
                      <a:endParaRPr lang="ru-RU" sz="1000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+mj-lt"/>
                        </a:rPr>
                        <a:t>100</a:t>
                      </a:r>
                      <a:endParaRPr lang="ru-RU" sz="100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7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</a:rPr>
                        <a:t>3. Выполнения плана от приватизации муниципального имущества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</a:rPr>
                        <a:t>%</a:t>
                      </a:r>
                      <a:endParaRPr lang="ru-RU" sz="10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j-lt"/>
                        </a:rPr>
                        <a:t>100</a:t>
                      </a:r>
                      <a:endParaRPr lang="ru-RU" sz="1000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+mj-lt"/>
                        </a:rPr>
                        <a:t>100</a:t>
                      </a:r>
                      <a:endParaRPr lang="ru-RU" sz="100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+mj-lt"/>
                        </a:rPr>
                        <a:t>100</a:t>
                      </a:r>
                      <a:endParaRPr lang="ru-RU" sz="100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+mj-lt"/>
                        </a:rPr>
                        <a:t>100</a:t>
                      </a:r>
                      <a:endParaRPr lang="ru-RU" sz="100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57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</a:rPr>
                        <a:t>4. Выполнение плана по продаже земельных участков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</a:rPr>
                        <a:t>%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j-lt"/>
                        </a:rPr>
                        <a:t>100</a:t>
                      </a:r>
                      <a:endParaRPr lang="ru-RU" sz="1000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+mj-lt"/>
                        </a:rPr>
                        <a:t>100</a:t>
                      </a:r>
                      <a:endParaRPr lang="ru-RU" sz="100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+mj-lt"/>
                        </a:rPr>
                        <a:t>100</a:t>
                      </a:r>
                      <a:endParaRPr lang="ru-RU" sz="100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+mj-lt"/>
                        </a:rPr>
                        <a:t>100</a:t>
                      </a:r>
                      <a:endParaRPr lang="ru-RU" sz="100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28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</a:rPr>
                        <a:t>5. Доля объектов муниципального имущества, выставленных на торгах, к общему количеству объектов, включенных в прогнозный план приватизации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</a:rPr>
                        <a:t>%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j-lt"/>
                        </a:rPr>
                        <a:t>100</a:t>
                      </a:r>
                      <a:endParaRPr lang="ru-RU" sz="1000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j-lt"/>
                        </a:rPr>
                        <a:t>100</a:t>
                      </a:r>
                      <a:endParaRPr lang="ru-RU" sz="1000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+mj-lt"/>
                        </a:rPr>
                        <a:t>100</a:t>
                      </a:r>
                      <a:endParaRPr lang="ru-RU" sz="100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+mj-lt"/>
                        </a:rPr>
                        <a:t>100</a:t>
                      </a:r>
                      <a:endParaRPr lang="ru-RU" sz="100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624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</a:rPr>
                        <a:t>6. Доля объектов ликвидного недвижимого имущества, на которые зарегистрировано право муниципальной собственности Большеболдинского муниципального округа, к общему количеству объектов недвижимого имущества, учтенных в Реестре имущества муниципальной собственности, требующих регистрации права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</a:rPr>
                        <a:t>%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100</a:t>
                      </a: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j-lt"/>
                        </a:rPr>
                        <a:t>100</a:t>
                      </a:r>
                      <a:endParaRPr lang="ru-RU" sz="1000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j-lt"/>
                        </a:rPr>
                        <a:t>100</a:t>
                      </a:r>
                      <a:endParaRPr lang="ru-RU" sz="1000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+mj-lt"/>
                        </a:rPr>
                        <a:t>100</a:t>
                      </a:r>
                      <a:endParaRPr lang="ru-RU" sz="100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60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</a:rPr>
                        <a:t>7.Доля предоставленных в собственность или в аренду земельных участков по отношению к общему количеству сформированных и поставленных на кадастровый учет из земель сельскохозяйственного назначения.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</a:rPr>
                        <a:t>%</a:t>
                      </a:r>
                      <a:endParaRPr lang="ru-RU" sz="10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j-lt"/>
                        </a:rPr>
                        <a:t>100</a:t>
                      </a:r>
                      <a:endParaRPr lang="ru-RU" sz="1000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j-lt"/>
                        </a:rPr>
                        <a:t>100</a:t>
                      </a:r>
                      <a:endParaRPr lang="ru-RU" sz="1000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j-lt"/>
                        </a:rPr>
                        <a:t>100</a:t>
                      </a:r>
                      <a:endParaRPr lang="ru-RU" sz="1000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+mj-lt"/>
                        </a:rPr>
                        <a:t>100</a:t>
                      </a:r>
                      <a:endParaRPr lang="ru-RU" sz="100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96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</a:rPr>
                        <a:t>8. Доля проведенных проверок муниципального земельного контроля к количеству земельных участков, включенных в план проверок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</a:rPr>
                        <a:t>%</a:t>
                      </a:r>
                      <a:endParaRPr lang="ru-RU" sz="10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j-lt"/>
                        </a:rPr>
                        <a:t>100</a:t>
                      </a:r>
                      <a:endParaRPr lang="ru-RU" sz="1000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+mj-lt"/>
                        </a:rPr>
                        <a:t>100</a:t>
                      </a:r>
                      <a:endParaRPr lang="ru-RU" sz="100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j-lt"/>
                        </a:rPr>
                        <a:t>100</a:t>
                      </a:r>
                      <a:endParaRPr lang="ru-RU" sz="1000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+mj-lt"/>
                        </a:rPr>
                        <a:t>100</a:t>
                      </a:r>
                      <a:endParaRPr lang="ru-RU" sz="100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96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</a:rPr>
                        <a:t> 9.Суммарная величина прямых финансовых поступлений в бюджет Большеболдинского муниципального округа Нижегородской области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</a:rPr>
                        <a:t>млн.руб.</a:t>
                      </a:r>
                      <a:endParaRPr lang="ru-RU" sz="10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j-lt"/>
                        </a:rPr>
                        <a:t>6,2</a:t>
                      </a:r>
                      <a:endParaRPr lang="ru-RU" sz="1000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+mj-lt"/>
                        </a:rPr>
                        <a:t>6,2</a:t>
                      </a:r>
                      <a:endParaRPr lang="ru-RU" sz="100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j-lt"/>
                        </a:rPr>
                        <a:t>6,2</a:t>
                      </a:r>
                      <a:endParaRPr lang="ru-RU" sz="1000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+mj-lt"/>
                        </a:rPr>
                        <a:t>6,2</a:t>
                      </a:r>
                      <a:endParaRPr lang="ru-RU" sz="100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928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</a:rPr>
                        <a:t>10. Количество объектов недвижимого имущества, по которым будет проведена первичная техническая инвентаризация с изготовлением технических планов в период действия программы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</a:rPr>
                        <a:t>Ед.</a:t>
                      </a:r>
                      <a:endParaRPr lang="ru-RU" sz="10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j-lt"/>
                        </a:rPr>
                        <a:t>15</a:t>
                      </a:r>
                      <a:endParaRPr lang="ru-RU" sz="1000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j-lt"/>
                        </a:rPr>
                        <a:t>15</a:t>
                      </a:r>
                      <a:endParaRPr lang="ru-RU" sz="1000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j-lt"/>
                        </a:rPr>
                        <a:t>15</a:t>
                      </a:r>
                      <a:endParaRPr lang="ru-RU" sz="1000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j-lt"/>
                        </a:rPr>
                        <a:t>15</a:t>
                      </a:r>
                      <a:endParaRPr lang="ru-RU" sz="1000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96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</a:rPr>
                        <a:t>11. Количество земельных участков, по которым проведено межевание с постановкой на государственный кадастровый учет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</a:rPr>
                        <a:t>Ед.</a:t>
                      </a:r>
                      <a:endParaRPr lang="ru-RU" sz="10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marL="2095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30</a:t>
                      </a: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marL="2095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30</a:t>
                      </a: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marL="2095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30</a:t>
                      </a: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marL="20955" algn="ct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  <a:p>
                      <a:pPr marL="2095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30</a:t>
                      </a:r>
                    </a:p>
                  </a:txBody>
                  <a:tcPr marL="40036" marR="40036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57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</a:rPr>
                        <a:t>12.Количество земельных участков, прошедших поверку муниципального земельного контроля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</a:rPr>
                        <a:t>Ед.</a:t>
                      </a:r>
                      <a:endParaRPr lang="ru-RU" sz="10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marL="2095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4</a:t>
                      </a: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marL="2095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4</a:t>
                      </a: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marL="2095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4</a:t>
                      </a:r>
                    </a:p>
                  </a:txBody>
                  <a:tcPr marL="40036" marR="40036" marT="0" marB="0" anchor="ctr"/>
                </a:tc>
                <a:tc>
                  <a:txBody>
                    <a:bodyPr/>
                    <a:lstStyle/>
                    <a:p>
                      <a:pPr marL="20955" algn="ct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  <a:p>
                      <a:pPr marL="2095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4</a:t>
                      </a:r>
                    </a:p>
                  </a:txBody>
                  <a:tcPr marL="40036" marR="40036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0" name="Овал 19"/>
          <p:cNvSpPr/>
          <p:nvPr/>
        </p:nvSpPr>
        <p:spPr>
          <a:xfrm>
            <a:off x="8429652" y="6500834"/>
            <a:ext cx="571504" cy="214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Схема 6"/>
          <p:cNvGraphicFramePr/>
          <p:nvPr/>
        </p:nvGraphicFramePr>
        <p:xfrm>
          <a:off x="142844" y="142852"/>
          <a:ext cx="8715436" cy="796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215074" y="6357958"/>
            <a:ext cx="2714644" cy="500042"/>
          </a:xfrm>
        </p:spPr>
        <p:txBody>
          <a:bodyPr/>
          <a:lstStyle/>
          <a:p>
            <a:r>
              <a:rPr lang="ru-RU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 </a:t>
            </a:r>
            <a:fld id="{0DF55276-7436-4E82-921F-7D04667C0D27}" type="slidenum">
              <a:rPr lang="ru-RU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51</a:t>
            </a:fld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grpSp>
        <p:nvGrpSpPr>
          <p:cNvPr id="2" name="Группа 16"/>
          <p:cNvGrpSpPr/>
          <p:nvPr/>
        </p:nvGrpSpPr>
        <p:grpSpPr>
          <a:xfrm>
            <a:off x="2928926" y="4642527"/>
            <a:ext cx="6108388" cy="2215473"/>
            <a:chOff x="14621" y="18381"/>
            <a:chExt cx="13378075" cy="420484"/>
          </a:xfrm>
        </p:grpSpPr>
        <p:sp>
          <p:nvSpPr>
            <p:cNvPr id="19" name="Скругленный прямоугольник 4"/>
            <p:cNvSpPr/>
            <p:nvPr/>
          </p:nvSpPr>
          <p:spPr>
            <a:xfrm>
              <a:off x="14621" y="168587"/>
              <a:ext cx="8200357" cy="2702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kern="1200"/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4631076" y="18381"/>
              <a:ext cx="8761620" cy="366080"/>
            </a:xfrm>
            <a:prstGeom prst="roundRect">
              <a:avLst/>
            </a:prstGeom>
            <a:noFill/>
            <a:effectLst>
              <a:softEdge rad="635000"/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lvl="0" algn="ctr"/>
              <a:endParaRPr lang="ru-RU" sz="1600" b="1" dirty="0"/>
            </a:p>
            <a:p>
              <a:endPara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avatars.mds.yandex.net/i?id=9a42c38f3ff1cb7c232f2e6d7f076794_l-5235971-images-thumbs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284984"/>
            <a:ext cx="5760640" cy="3384376"/>
          </a:xfrm>
          <a:prstGeom prst="rect">
            <a:avLst/>
          </a:prstGeom>
          <a:noFill/>
          <a:effectLst>
            <a:softEdge rad="317500"/>
          </a:effectLst>
        </p:spPr>
      </p:pic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2195736" y="4725144"/>
          <a:ext cx="6192688" cy="199000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644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1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35906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100" b="1" dirty="0"/>
                        <a:t>Наименование индикатора/непосредственного результата</a:t>
                      </a:r>
                      <a:endParaRPr lang="ru-RU" sz="11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130" marR="6113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/>
                        <a:t>Ед. измерения</a:t>
                      </a:r>
                      <a:endParaRPr lang="ru-RU" sz="11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130" marR="6113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/>
                        <a:t>2025 год</a:t>
                      </a:r>
                      <a:endParaRPr lang="ru-RU" sz="11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130" marR="6113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/>
                        <a:t>2026 год</a:t>
                      </a:r>
                      <a:endParaRPr lang="ru-RU" sz="11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130" marR="6113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/>
                        <a:t>2027 год</a:t>
                      </a:r>
                      <a:endParaRPr lang="ru-RU" sz="11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130" marR="6113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b="1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/>
                        <a:t>2028 год</a:t>
                      </a:r>
                      <a:endParaRPr lang="ru-RU" sz="11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130" marR="6113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31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/>
                        <a:t>Уровень обеспеченности местными печатными средствами массовой информации жителей муниципальных образований </a:t>
                      </a:r>
                      <a:r>
                        <a:rPr lang="ru-RU" sz="1100" dirty="0" err="1"/>
                        <a:t>Большеболдинского</a:t>
                      </a:r>
                      <a:r>
                        <a:rPr lang="ru-RU" sz="1100" dirty="0"/>
                        <a:t> муниципального округа</a:t>
                      </a:r>
                      <a:endParaRPr lang="ru-RU" sz="11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130" marR="6113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err="1"/>
                        <a:t>Зкз</a:t>
                      </a:r>
                      <a:r>
                        <a:rPr lang="ru-RU" sz="1100" dirty="0"/>
                        <a:t>/т.чел.</a:t>
                      </a:r>
                      <a:endParaRPr lang="ru-RU" sz="11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130" marR="6113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247,0</a:t>
                      </a:r>
                      <a:endParaRPr lang="ru-RU" sz="1100" dirty="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130" marR="6113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247,0</a:t>
                      </a:r>
                      <a:endParaRPr lang="ru-RU" sz="1100" dirty="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130" marR="6113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247,0</a:t>
                      </a:r>
                      <a:endParaRPr lang="ru-RU" sz="1100" dirty="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130" marR="6113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latin typeface="+mn-lt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247,0</a:t>
                      </a:r>
                    </a:p>
                  </a:txBody>
                  <a:tcPr marL="61130" marR="6113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4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/>
                        <a:t>Непосредственные результаты:</a:t>
                      </a:r>
                      <a:endParaRPr lang="ru-RU" sz="11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130" marR="6113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130" marR="6113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130" marR="6113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130" marR="6113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130" marR="6113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130" marR="6113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5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/>
                        <a:t>Тираж газеты «Болдинский вестник»</a:t>
                      </a:r>
                      <a:endParaRPr lang="ru-RU" sz="11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130" marR="6113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/>
                        <a:t>Экз./год</a:t>
                      </a:r>
                      <a:endParaRPr lang="ru-RU" sz="110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130" marR="6113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</a:rPr>
                        <a:t>1950</a:t>
                      </a:r>
                      <a:endParaRPr lang="ru-RU" sz="110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130" marR="6113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</a:rPr>
                        <a:t>1950</a:t>
                      </a:r>
                      <a:endParaRPr lang="ru-RU" sz="110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130" marR="6113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1950</a:t>
                      </a:r>
                      <a:endParaRPr lang="ru-RU" sz="1100" dirty="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130" marR="6113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1950</a:t>
                      </a:r>
                      <a:endParaRPr lang="ru-RU" sz="1100" dirty="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1130" marR="6113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0" name="Овал 19"/>
          <p:cNvSpPr/>
          <p:nvPr/>
        </p:nvSpPr>
        <p:spPr>
          <a:xfrm>
            <a:off x="8429652" y="6500834"/>
            <a:ext cx="571504" cy="214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Схема 6"/>
          <p:cNvGraphicFramePr/>
          <p:nvPr/>
        </p:nvGraphicFramePr>
        <p:xfrm>
          <a:off x="142844" y="142852"/>
          <a:ext cx="8715436" cy="796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215074" y="6357958"/>
            <a:ext cx="2714644" cy="500042"/>
          </a:xfrm>
        </p:spPr>
        <p:txBody>
          <a:bodyPr/>
          <a:lstStyle/>
          <a:p>
            <a:r>
              <a:rPr lang="ru-RU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 </a:t>
            </a:r>
            <a:fld id="{0DF55276-7436-4E82-921F-7D04667C0D27}" type="slidenum">
              <a:rPr lang="ru-RU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52</a:t>
            </a:fld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grpSp>
        <p:nvGrpSpPr>
          <p:cNvPr id="2" name="Группа 16"/>
          <p:cNvGrpSpPr/>
          <p:nvPr/>
        </p:nvGrpSpPr>
        <p:grpSpPr>
          <a:xfrm>
            <a:off x="2928926" y="4642527"/>
            <a:ext cx="6108388" cy="2215473"/>
            <a:chOff x="14621" y="18381"/>
            <a:chExt cx="13378075" cy="420484"/>
          </a:xfrm>
        </p:grpSpPr>
        <p:sp>
          <p:nvSpPr>
            <p:cNvPr id="19" name="Скругленный прямоугольник 4"/>
            <p:cNvSpPr/>
            <p:nvPr/>
          </p:nvSpPr>
          <p:spPr>
            <a:xfrm>
              <a:off x="14621" y="168587"/>
              <a:ext cx="8200357" cy="2702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kern="1200"/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4631076" y="18381"/>
              <a:ext cx="8761620" cy="366080"/>
            </a:xfrm>
            <a:prstGeom prst="roundRect">
              <a:avLst/>
            </a:prstGeom>
            <a:noFill/>
            <a:effectLst>
              <a:softEdge rad="635000"/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lvl="0" algn="ctr"/>
              <a:r>
                <a:rPr lang="ru-RU" sz="1600" b="1" dirty="0"/>
                <a:t>5</a:t>
              </a:r>
              <a:endPara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9569" name="Rectangle 1"/>
          <p:cNvSpPr>
            <a:spLocks noChangeArrowheads="1"/>
          </p:cNvSpPr>
          <p:nvPr/>
        </p:nvSpPr>
        <p:spPr bwMode="auto">
          <a:xfrm>
            <a:off x="142844" y="1142984"/>
            <a:ext cx="8643998" cy="83099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Цель муниципальной программы – повышение эффективности деятельности органов местного самоуправления и муниципальных учреждений Большеболдинского муниципального округа, направленной на реализацию интересов населения, за счет использования современных информационных и телекоммуникационных технологий в Большеболдинском муниципальном округе.</a:t>
            </a:r>
            <a:endParaRPr kumimoji="0" lang="ru-RU" sz="12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214282" y="2071678"/>
          <a:ext cx="5786478" cy="1032938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9553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79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81189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100" b="1" dirty="0"/>
                        <a:t>Наименование</a:t>
                      </a:r>
                      <a:endParaRPr lang="ru-RU" sz="11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122" marR="62122" marT="0" marB="0" anchor="ctr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1" dirty="0"/>
                        <a:t>2025 год</a:t>
                      </a:r>
                      <a:endParaRPr lang="ru-RU" sz="11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122" marR="62122" marT="0" marB="0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1" dirty="0"/>
                        <a:t>2026 год</a:t>
                      </a:r>
                      <a:endParaRPr lang="ru-RU" sz="11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122" marR="62122" marT="0" marB="0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1" dirty="0"/>
                        <a:t>2027 год</a:t>
                      </a:r>
                      <a:endParaRPr lang="ru-RU" sz="11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122" marR="62122" marT="0" marB="0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1" dirty="0"/>
                        <a:t>2028</a:t>
                      </a:r>
                      <a:r>
                        <a:rPr lang="ru-RU" sz="1100" b="1" baseline="0" dirty="0"/>
                        <a:t> </a:t>
                      </a:r>
                      <a:r>
                        <a:rPr lang="ru-RU" sz="1100" b="1" dirty="0"/>
                        <a:t>год</a:t>
                      </a:r>
                      <a:endParaRPr lang="ru-RU" sz="11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122" marR="62122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55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dirty="0"/>
                        <a:t>Муниципальная программа «Информационное общество в </a:t>
                      </a:r>
                      <a:r>
                        <a:rPr lang="ru-RU" sz="1100" b="1" dirty="0" err="1"/>
                        <a:t>Большеболдинском</a:t>
                      </a:r>
                      <a:r>
                        <a:rPr lang="ru-RU" sz="1100" b="1" dirty="0"/>
                        <a:t> муниципальном округе Нижегородской области»</a:t>
                      </a:r>
                      <a:endParaRPr lang="ru-RU" sz="11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122" marR="62122" marT="0" marB="0" anchor="ctr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1" dirty="0"/>
                        <a:t>3339,3</a:t>
                      </a:r>
                      <a:endParaRPr lang="ru-RU" sz="11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122" marR="62122" marT="0" marB="0" anchor="ctr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3240,3</a:t>
                      </a:r>
                    </a:p>
                  </a:txBody>
                  <a:tcPr marL="62122" marR="62122" marT="0" marB="0" anchor="ctr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3240,3</a:t>
                      </a:r>
                    </a:p>
                  </a:txBody>
                  <a:tcPr marL="62122" marR="62122" marT="0" marB="0" anchor="ctr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3240,3</a:t>
                      </a:r>
                    </a:p>
                  </a:txBody>
                  <a:tcPr marL="62122" marR="62122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1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/>
                        <a:t>Подпрограмма «Информационная среда»</a:t>
                      </a:r>
                      <a:endParaRPr lang="ru-RU" sz="110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122" marR="62122" marT="0" marB="0" anchor="ctr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1" dirty="0"/>
                        <a:t>3339,3</a:t>
                      </a:r>
                      <a:endParaRPr lang="ru-RU" sz="11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122" marR="62122" marT="0" marB="0" anchor="ctr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3240,3</a:t>
                      </a:r>
                    </a:p>
                  </a:txBody>
                  <a:tcPr marL="62122" marR="62122" marT="0" marB="0" anchor="ctr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3240,3</a:t>
                      </a:r>
                    </a:p>
                  </a:txBody>
                  <a:tcPr marL="62122" marR="62122" marT="0" marB="0" anchor="ctr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3240,3</a:t>
                      </a:r>
                    </a:p>
                  </a:txBody>
                  <a:tcPr marL="62122" marR="62122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2290" name="Picture 2" descr="https://sun6-23.userapi.com/s/v1/if2/k6wN612C3djvhGm296jK_L_4Og2aTnkNYGuPXRyvzR122kgUAysPtUOqQXJYp1qtKXnGOy88XMnKZlRNBPC4Eh9o.jpg?size=200x200&amp;quality=96&amp;crop=0,0,200,200&amp;ava=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0152" y="1772816"/>
            <a:ext cx="3203848" cy="2952328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4786314" y="1857364"/>
            <a:ext cx="1128714" cy="214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Тыс.руб.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https://sun9-3.userapi.com/impg/-Lg0NQpZ_sbv6x74vvv0VfszrxAPRF2KZSEPJw/2xcSeVW0kpc.jpg?size=1600x1200&amp;quality=95&amp;sign=b83f696f2907f76c75dd4b1db5d56646&amp;type=album"/>
          <p:cNvPicPr/>
          <p:nvPr/>
        </p:nvPicPr>
        <p:blipFill>
          <a:blip r:embed="rId4"/>
          <a:srcRect l="54356" t="34615" r="-2936" b="1496"/>
          <a:stretch>
            <a:fillRect/>
          </a:stretch>
        </p:blipFill>
        <p:spPr bwMode="auto">
          <a:xfrm>
            <a:off x="5857884" y="4500570"/>
            <a:ext cx="3429024" cy="25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1" name="Рисунок 10" descr="https://odstroy.ru/wp-content/uploads/d/8/6/d8651db95dd835b2a3ca1a70d659393c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786322"/>
            <a:ext cx="2714644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0" name="Овал 19"/>
          <p:cNvSpPr/>
          <p:nvPr/>
        </p:nvSpPr>
        <p:spPr>
          <a:xfrm>
            <a:off x="8429652" y="6500834"/>
            <a:ext cx="571504" cy="214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Схема 6"/>
          <p:cNvGraphicFramePr/>
          <p:nvPr/>
        </p:nvGraphicFramePr>
        <p:xfrm>
          <a:off x="142844" y="142852"/>
          <a:ext cx="8715436" cy="796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215074" y="6357958"/>
            <a:ext cx="2714644" cy="500042"/>
          </a:xfrm>
        </p:spPr>
        <p:txBody>
          <a:bodyPr/>
          <a:lstStyle/>
          <a:p>
            <a:r>
              <a:rPr lang="ru-RU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 </a:t>
            </a:r>
            <a:fld id="{0DF55276-7436-4E82-921F-7D04667C0D27}" type="slidenum">
              <a:rPr lang="ru-RU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53</a:t>
            </a:fld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grpSp>
        <p:nvGrpSpPr>
          <p:cNvPr id="2" name="Группа 16"/>
          <p:cNvGrpSpPr/>
          <p:nvPr/>
        </p:nvGrpSpPr>
        <p:grpSpPr>
          <a:xfrm>
            <a:off x="2928926" y="4642527"/>
            <a:ext cx="6108388" cy="2215473"/>
            <a:chOff x="14621" y="18381"/>
            <a:chExt cx="13378075" cy="420484"/>
          </a:xfrm>
        </p:grpSpPr>
        <p:sp>
          <p:nvSpPr>
            <p:cNvPr id="19" name="Скругленный прямоугольник 4"/>
            <p:cNvSpPr/>
            <p:nvPr/>
          </p:nvSpPr>
          <p:spPr>
            <a:xfrm>
              <a:off x="14621" y="168587"/>
              <a:ext cx="8200357" cy="2702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kern="1200"/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4631076" y="18381"/>
              <a:ext cx="8761620" cy="366080"/>
            </a:xfrm>
            <a:prstGeom prst="roundRect">
              <a:avLst/>
            </a:prstGeom>
            <a:noFill/>
            <a:effectLst>
              <a:softEdge rad="635000"/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lvl="0" algn="ctr"/>
              <a:endParaRPr lang="ru-RU" sz="1600" b="1" dirty="0"/>
            </a:p>
            <a:p>
              <a:endPara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1617" name="Rectangle 1"/>
          <p:cNvSpPr>
            <a:spLocks noChangeArrowheads="1"/>
          </p:cNvSpPr>
          <p:nvPr/>
        </p:nvSpPr>
        <p:spPr bwMode="auto">
          <a:xfrm>
            <a:off x="214282" y="1071546"/>
            <a:ext cx="8572560" cy="83099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Цель муниципальной программы – улучшение качества предоставляемых жилищно-коммунальных услуг, развитие и функционирование организаций жилищно-коммунального хозяйства, создание комфортной среды проживания и жизнедеятельности для человека, поддержание и улучшение санитарного и эстетического состояния территории.</a:t>
            </a:r>
            <a:endParaRPr kumimoji="0" lang="ru-RU" sz="12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357158" y="2000240"/>
          <a:ext cx="5643602" cy="268224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928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29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29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81189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Наименование 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122" marR="62122" marT="0" marB="0" anchor="ctr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2025</a:t>
                      </a:r>
                    </a:p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 год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122" marR="62122" marT="0" marB="0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2026</a:t>
                      </a:r>
                    </a:p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 год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122" marR="62122" marT="0" marB="0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2027 год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122" marR="62122" marT="0" marB="0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2028 </a:t>
                      </a:r>
                    </a:p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год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122" marR="62122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8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</a:rPr>
                        <a:t>Муниципальная программа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</a:rPr>
                        <a:t> "Обеспечение населения Большеболдинского муниципального округа услугами в сфере жилищно-коммунального хозяйства"</a:t>
                      </a:r>
                      <a:endParaRPr lang="ru-RU" sz="1100" b="1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122" marR="62122" marT="0" marB="0" anchor="ctr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58904,0</a:t>
                      </a:r>
                    </a:p>
                  </a:txBody>
                  <a:tcPr marL="62122" marR="62122" marT="0" marB="0" anchor="ctr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106066,8</a:t>
                      </a:r>
                    </a:p>
                  </a:txBody>
                  <a:tcPr marL="62122" marR="62122" marT="0" marB="0" anchor="ctr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50810,2</a:t>
                      </a:r>
                    </a:p>
                  </a:txBody>
                  <a:tcPr marL="62122" marR="62122" marT="0" marB="0" anchor="ctr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52275,1</a:t>
                      </a:r>
                    </a:p>
                  </a:txBody>
                  <a:tcPr marL="62122" marR="62122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14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rgbClr val="002060"/>
                          </a:solidFill>
                        </a:rPr>
                        <a:t>«Развитие сферы жилищно-коммунального хозяйства Большеболдинского муниципального округа Нижегородской области»</a:t>
                      </a:r>
                      <a:endParaRPr lang="ru-RU" sz="1100" b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122" marR="62122" marT="0" marB="0" anchor="ctr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1319,6</a:t>
                      </a:r>
                    </a:p>
                  </a:txBody>
                  <a:tcPr marL="62122" marR="62122" marT="0" marB="0" anchor="ctr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5100</a:t>
                      </a:r>
                    </a:p>
                  </a:txBody>
                  <a:tcPr marL="62122" marR="62122" marT="0" marB="0" anchor="ctr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41,8</a:t>
                      </a:r>
                    </a:p>
                  </a:txBody>
                  <a:tcPr marL="62122" marR="62122" marT="0" marB="0" anchor="ctr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41,8</a:t>
                      </a:r>
                    </a:p>
                  </a:txBody>
                  <a:tcPr marL="62122" marR="62122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1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2060"/>
                          </a:solidFill>
                        </a:rPr>
                        <a:t>«Содержание</a:t>
                      </a:r>
                      <a:r>
                        <a:rPr lang="ru-RU" sz="1100" b="0" baseline="0" dirty="0">
                          <a:solidFill>
                            <a:srgbClr val="002060"/>
                          </a:solidFill>
                        </a:rPr>
                        <a:t> и развитие объектов </a:t>
                      </a:r>
                      <a:r>
                        <a:rPr lang="ru-RU" sz="1100" b="0" dirty="0">
                          <a:solidFill>
                            <a:srgbClr val="002060"/>
                          </a:solidFill>
                        </a:rPr>
                        <a:t>благоустройства»</a:t>
                      </a:r>
                      <a:endParaRPr lang="ru-RU" sz="1100" b="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122" marR="62122" marT="0" marB="0" anchor="ctr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44696,7</a:t>
                      </a:r>
                    </a:p>
                  </a:txBody>
                  <a:tcPr marL="62122" marR="62122" marT="0" marB="0" anchor="ctr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42529,8</a:t>
                      </a:r>
                    </a:p>
                  </a:txBody>
                  <a:tcPr marL="62122" marR="62122" marT="0" marB="0" anchor="ctr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43654,7</a:t>
                      </a:r>
                    </a:p>
                  </a:txBody>
                  <a:tcPr marL="62122" marR="62122" marT="0" marB="0" anchor="ctr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45055,3</a:t>
                      </a:r>
                    </a:p>
                  </a:txBody>
                  <a:tcPr marL="62122" marR="62122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0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rgbClr val="002060"/>
                          </a:solidFill>
                        </a:rPr>
                        <a:t>«Формирование комфортной городской среды и обустройство мест массового отдыха населения»</a:t>
                      </a:r>
                      <a:endParaRPr lang="ru-RU" sz="1100" b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122" marR="62122" marT="0" marB="0" anchor="ctr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12887,7</a:t>
                      </a:r>
                    </a:p>
                  </a:txBody>
                  <a:tcPr marL="62122" marR="62122" marT="0" marB="0" anchor="ctr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58437</a:t>
                      </a:r>
                    </a:p>
                  </a:txBody>
                  <a:tcPr marL="62122" marR="62122" marT="0" marB="0" anchor="ctr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7113,7</a:t>
                      </a:r>
                    </a:p>
                  </a:txBody>
                  <a:tcPr marL="62122" marR="62122" marT="0" marB="0" anchor="ctr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7178,7</a:t>
                      </a:r>
                    </a:p>
                  </a:txBody>
                  <a:tcPr marL="62122" marR="62122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" name="Рисунок 11" descr="https://lezgigazet.ru/wp-content/uploads/2020/09/new_pielines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28860" y="4714884"/>
            <a:ext cx="3500462" cy="214311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3" name="Рисунок 12" descr="https://sun9-88.userapi.com/impg/FfcPVcDuBKhTpR96jRknQNUwrjTG5FjgfMnMAQ/SSKQmGaPUx4.jpg?size=1040x780&amp;quality=95&amp;sign=21533705af2573eff07db81d49ad492f&amp;type=album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929322" y="2000240"/>
            <a:ext cx="321467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4857752" y="1785926"/>
            <a:ext cx="1057276" cy="214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Тыс.руб.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Овал 19"/>
          <p:cNvSpPr/>
          <p:nvPr/>
        </p:nvSpPr>
        <p:spPr>
          <a:xfrm>
            <a:off x="8429652" y="6500834"/>
            <a:ext cx="571504" cy="214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Схема 6"/>
          <p:cNvGraphicFramePr/>
          <p:nvPr/>
        </p:nvGraphicFramePr>
        <p:xfrm>
          <a:off x="142844" y="142852"/>
          <a:ext cx="8715436" cy="796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215074" y="6357958"/>
            <a:ext cx="2714644" cy="500042"/>
          </a:xfrm>
        </p:spPr>
        <p:txBody>
          <a:bodyPr/>
          <a:lstStyle/>
          <a:p>
            <a:r>
              <a:rPr lang="ru-RU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 </a:t>
            </a:r>
            <a:fld id="{0DF55276-7436-4E82-921F-7D04667C0D27}" type="slidenum">
              <a:rPr lang="ru-RU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54</a:t>
            </a:fld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grpSp>
        <p:nvGrpSpPr>
          <p:cNvPr id="2" name="Группа 16"/>
          <p:cNvGrpSpPr/>
          <p:nvPr/>
        </p:nvGrpSpPr>
        <p:grpSpPr>
          <a:xfrm>
            <a:off x="2928926" y="4642527"/>
            <a:ext cx="6108388" cy="2215473"/>
            <a:chOff x="14621" y="18381"/>
            <a:chExt cx="13378075" cy="420484"/>
          </a:xfrm>
        </p:grpSpPr>
        <p:sp>
          <p:nvSpPr>
            <p:cNvPr id="19" name="Скругленный прямоугольник 4"/>
            <p:cNvSpPr/>
            <p:nvPr/>
          </p:nvSpPr>
          <p:spPr>
            <a:xfrm>
              <a:off x="14621" y="168587"/>
              <a:ext cx="8200357" cy="2702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kern="1200"/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4631076" y="18381"/>
              <a:ext cx="8761620" cy="366080"/>
            </a:xfrm>
            <a:prstGeom prst="roundRect">
              <a:avLst/>
            </a:prstGeom>
            <a:noFill/>
            <a:effectLst>
              <a:softEdge rad="635000"/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lvl="0" algn="ctr"/>
              <a:endParaRPr lang="ru-RU" sz="1600" b="1" dirty="0"/>
            </a:p>
            <a:p>
              <a:endPara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357156" y="1142984"/>
          <a:ext cx="8286810" cy="535785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40355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4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7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38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1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72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71504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Наименование индикатора/непосредственного результата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Ед. измерения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2025 год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2026 год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2027 год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2028 год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00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Доля населения  центра округа, обеспеченного возможностью подключения к централизованному водоснабжению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%.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60</a:t>
                      </a: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95</a:t>
                      </a: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95</a:t>
                      </a: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95</a:t>
                      </a:r>
                    </a:p>
                  </a:txBody>
                  <a:tcPr marL="57292" marR="5729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00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Доля населения  центра округа, обеспеченного возможностью подключения к централизованному водоотведению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%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latin typeface="+mj-lt"/>
                        </a:rPr>
                        <a:t>50</a:t>
                      </a:r>
                      <a:endParaRPr lang="ru-RU" sz="1100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95</a:t>
                      </a: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95</a:t>
                      </a: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95</a:t>
                      </a:r>
                    </a:p>
                  </a:txBody>
                  <a:tcPr marL="57292" marR="5729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Доля построенных, отремонтированных, модернизированных объектов коммунального хозяйства , по отношению к мероприятиям, включенным в Сводный план-225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%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75</a:t>
                      </a: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100</a:t>
                      </a: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100</a:t>
                      </a: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100</a:t>
                      </a:r>
                    </a:p>
                  </a:txBody>
                  <a:tcPr marL="57292" marR="57292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29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</a:rPr>
                        <a:t>Доля построенных,  отремонтированных объектов благоустройства, по отношению к мероприятиям, включенным в Сводный план-225</a:t>
                      </a:r>
                      <a:endParaRPr lang="ru-RU" sz="11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%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57292" marR="57292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7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</a:rPr>
                        <a:t>Доля благоустроенных общественных пространств</a:t>
                      </a:r>
                      <a:endParaRPr lang="ru-RU" sz="11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</a:rPr>
                        <a:t>%</a:t>
                      </a:r>
                      <a:endParaRPr lang="ru-RU" sz="11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6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</a:rPr>
                        <a:t>Доля благоустроенных  дворовых территорий от общего количества дворовых территорий, подлежащих благоустройству</a:t>
                      </a:r>
                      <a:endParaRPr lang="ru-RU" sz="11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</a:rPr>
                        <a:t>%</a:t>
                      </a:r>
                      <a:endParaRPr lang="ru-RU" sz="11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71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Непосредственные результаты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86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Количество построенных и (или) капитально отремонтированных объектов коммунальной инфраструктуры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</a:rPr>
                        <a:t>Шт.</a:t>
                      </a:r>
                      <a:endParaRPr lang="ru-RU" sz="11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1</a:t>
                      </a: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1</a:t>
                      </a: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1</a:t>
                      </a: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0</a:t>
                      </a:r>
                    </a:p>
                  </a:txBody>
                  <a:tcPr marL="57292" marR="57292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71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</a:rPr>
                        <a:t>Количество построенных и (или) капитально отремонтированных объектов благоустройства</a:t>
                      </a:r>
                      <a:endParaRPr lang="ru-RU" sz="11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%</a:t>
                      </a: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57292" marR="57292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57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</a:rPr>
                        <a:t>Количество благоустроенных общественных пространств</a:t>
                      </a:r>
                      <a:endParaRPr lang="ru-RU" sz="11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indent="19050"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</a:rPr>
                        <a:t>Шт.</a:t>
                      </a:r>
                      <a:endParaRPr lang="ru-RU" sz="11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endParaRPr lang="ru-RU" sz="110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1</a:t>
                      </a: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1</a:t>
                      </a: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1</a:t>
                      </a:r>
                    </a:p>
                  </a:txBody>
                  <a:tcPr marL="57292" marR="57292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86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</a:rPr>
                        <a:t>Количество благоустроенных (отремонтированных) дворовых территорий в реализуемом году</a:t>
                      </a:r>
                      <a:endParaRPr lang="ru-RU" sz="11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indent="19050"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</a:rPr>
                        <a:t>Шт.</a:t>
                      </a:r>
                      <a:endParaRPr lang="ru-RU" sz="11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1</a:t>
                      </a: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t="27273" b="24242"/>
          <a:stretch>
            <a:fillRect/>
          </a:stretch>
        </p:blipFill>
        <p:spPr bwMode="auto">
          <a:xfrm>
            <a:off x="6286512" y="2071678"/>
            <a:ext cx="285748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0" name="Овал 19"/>
          <p:cNvSpPr/>
          <p:nvPr/>
        </p:nvSpPr>
        <p:spPr>
          <a:xfrm>
            <a:off x="8429652" y="6500834"/>
            <a:ext cx="571504" cy="214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Схема 6"/>
          <p:cNvGraphicFramePr/>
          <p:nvPr/>
        </p:nvGraphicFramePr>
        <p:xfrm>
          <a:off x="142844" y="142852"/>
          <a:ext cx="8715436" cy="796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215074" y="6357958"/>
            <a:ext cx="2714644" cy="500042"/>
          </a:xfrm>
        </p:spPr>
        <p:txBody>
          <a:bodyPr/>
          <a:lstStyle/>
          <a:p>
            <a:r>
              <a:rPr lang="ru-RU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 </a:t>
            </a:r>
            <a:fld id="{0DF55276-7436-4E82-921F-7D04667C0D27}" type="slidenum">
              <a:rPr lang="ru-RU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55</a:t>
            </a:fld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grpSp>
        <p:nvGrpSpPr>
          <p:cNvPr id="2" name="Группа 16"/>
          <p:cNvGrpSpPr/>
          <p:nvPr/>
        </p:nvGrpSpPr>
        <p:grpSpPr>
          <a:xfrm>
            <a:off x="2928926" y="4642527"/>
            <a:ext cx="6108388" cy="2215473"/>
            <a:chOff x="14621" y="18381"/>
            <a:chExt cx="13378075" cy="420484"/>
          </a:xfrm>
        </p:grpSpPr>
        <p:sp>
          <p:nvSpPr>
            <p:cNvPr id="19" name="Скругленный прямоугольник 4"/>
            <p:cNvSpPr/>
            <p:nvPr/>
          </p:nvSpPr>
          <p:spPr>
            <a:xfrm>
              <a:off x="14621" y="168587"/>
              <a:ext cx="8200357" cy="2702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kern="1200"/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4631076" y="18381"/>
              <a:ext cx="8761620" cy="366080"/>
            </a:xfrm>
            <a:prstGeom prst="roundRect">
              <a:avLst/>
            </a:prstGeom>
            <a:noFill/>
            <a:effectLst>
              <a:softEdge rad="635000"/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lvl="0" algn="ctr"/>
              <a:endParaRPr lang="ru-RU" sz="1600" b="1" dirty="0"/>
            </a:p>
            <a:p>
              <a:endPara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1617" name="Rectangle 1"/>
          <p:cNvSpPr>
            <a:spLocks noChangeArrowheads="1"/>
          </p:cNvSpPr>
          <p:nvPr/>
        </p:nvSpPr>
        <p:spPr bwMode="auto">
          <a:xfrm>
            <a:off x="142844" y="1000108"/>
            <a:ext cx="8572560" cy="83099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Цель муниципальной программы –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на территории Большеболдинского муниципального округа Нижегородской области патриотического настроения граждан, повышение активности молодежи, вовлечение молодежи в социальные, культурные, экономические, общественные и иные проекты, развитие волонтерского движения, привлечение внимания общества к многодетным семьям, в целях повышения демографии в округе.</a:t>
            </a: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ru-RU" sz="12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214282" y="2071678"/>
          <a:ext cx="6286543" cy="214314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2920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2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49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4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57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81189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Наименование 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122" marR="62122" marT="0" marB="0" anchor="ctr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2025</a:t>
                      </a:r>
                    </a:p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 год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122" marR="62122" marT="0" marB="0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2026</a:t>
                      </a:r>
                    </a:p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 год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122" marR="62122" marT="0" marB="0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2027</a:t>
                      </a:r>
                    </a:p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 год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122" marR="62122" marT="0" marB="0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2028 </a:t>
                      </a:r>
                    </a:p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год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122" marR="62122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8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Муниципальная программа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"</a:t>
                      </a:r>
                      <a:r>
                        <a:rPr lang="ru-RU" sz="11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Патриотическое воспитание граждан, реализация демографической и молодежной политики в Большеболдинском муниципальном округе Нижегородской области</a:t>
                      </a:r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"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122" marR="62122" marT="0" marB="0" anchor="ctr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5616,3</a:t>
                      </a:r>
                    </a:p>
                  </a:txBody>
                  <a:tcPr marL="62122" marR="62122" marT="0" marB="0" anchor="ctr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5932,2</a:t>
                      </a:r>
                    </a:p>
                  </a:txBody>
                  <a:tcPr marL="62122" marR="62122" marT="0" marB="0" anchor="ctr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686,1</a:t>
                      </a:r>
                    </a:p>
                  </a:txBody>
                  <a:tcPr marL="62122" marR="62122" marT="0" marB="0" anchor="ctr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231,2</a:t>
                      </a:r>
                    </a:p>
                  </a:txBody>
                  <a:tcPr marL="62122" marR="62122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7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«Патриотическое воспитание»</a:t>
                      </a:r>
                    </a:p>
                  </a:txBody>
                  <a:tcPr marL="62122" marR="62122" marT="0" marB="0" anchor="ctr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5486,3</a:t>
                      </a:r>
                    </a:p>
                  </a:txBody>
                  <a:tcPr marL="62122" marR="62122" marT="0" marB="0" anchor="ctr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5887,2</a:t>
                      </a:r>
                    </a:p>
                  </a:txBody>
                  <a:tcPr marL="62122" marR="62122" marT="0" marB="0" anchor="ctr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641,1</a:t>
                      </a:r>
                    </a:p>
                  </a:txBody>
                  <a:tcPr marL="62122" marR="62122" marT="0" marB="0" anchor="ctr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186,2</a:t>
                      </a:r>
                    </a:p>
                  </a:txBody>
                  <a:tcPr marL="62122" marR="62122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7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2060"/>
                          </a:solidFill>
                          <a:latin typeface="+mn-lt"/>
                        </a:rPr>
                        <a:t>«Реализация</a:t>
                      </a:r>
                      <a:r>
                        <a:rPr lang="ru-RU" sz="1100" b="0" baseline="0" dirty="0">
                          <a:solidFill>
                            <a:srgbClr val="002060"/>
                          </a:solidFill>
                          <a:latin typeface="+mn-lt"/>
                        </a:rPr>
                        <a:t> демографической политики»</a:t>
                      </a:r>
                      <a:endParaRPr lang="ru-RU" sz="1100" b="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122" marR="62122" marT="0" marB="0" anchor="ctr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60</a:t>
                      </a:r>
                    </a:p>
                  </a:txBody>
                  <a:tcPr marL="62122" marR="62122" marT="0" marB="0" anchor="ctr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45</a:t>
                      </a:r>
                    </a:p>
                  </a:txBody>
                  <a:tcPr marL="62122" marR="62122" marT="0" marB="0" anchor="ctr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45</a:t>
                      </a:r>
                    </a:p>
                  </a:txBody>
                  <a:tcPr marL="62122" marR="62122" marT="0" marB="0" anchor="ctr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45</a:t>
                      </a:r>
                    </a:p>
                  </a:txBody>
                  <a:tcPr marL="62122" marR="62122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1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2060"/>
                          </a:solidFill>
                          <a:latin typeface="+mn-lt"/>
                        </a:rPr>
                        <a:t>«Развитие молодежной политики»</a:t>
                      </a:r>
                      <a:endParaRPr lang="ru-RU" sz="1100" b="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2122" marR="62122" marT="0" marB="0" anchor="ctr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70</a:t>
                      </a:r>
                    </a:p>
                  </a:txBody>
                  <a:tcPr marL="62122" marR="62122" marT="0" marB="0" anchor="ctr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0</a:t>
                      </a:r>
                    </a:p>
                  </a:txBody>
                  <a:tcPr marL="62122" marR="62122" marT="0" marB="0" anchor="ctr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0</a:t>
                      </a:r>
                    </a:p>
                  </a:txBody>
                  <a:tcPr marL="62122" marR="62122" marT="0" marB="0" anchor="ctr"/>
                </a:tc>
                <a:tc>
                  <a:txBody>
                    <a:bodyPr/>
                    <a:lstStyle/>
                    <a:p>
                      <a:pPr indent="16510"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0</a:t>
                      </a:r>
                    </a:p>
                  </a:txBody>
                  <a:tcPr marL="62122" marR="62122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5572132" y="1857364"/>
            <a:ext cx="1057276" cy="214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Тыс.руб.</a:t>
            </a:r>
          </a:p>
        </p:txBody>
      </p:sp>
      <p:pic>
        <p:nvPicPr>
          <p:cNvPr id="21" name="Рисунок 20" descr="C:\Users\zubatova\Pictures\aXT3d5jOi-4.jpg"/>
          <p:cNvPicPr/>
          <p:nvPr/>
        </p:nvPicPr>
        <p:blipFill>
          <a:blip r:embed="rId10" cstate="print"/>
          <a:srcRect t="15152"/>
          <a:stretch>
            <a:fillRect/>
          </a:stretch>
        </p:blipFill>
        <p:spPr bwMode="auto">
          <a:xfrm>
            <a:off x="2285984" y="4500570"/>
            <a:ext cx="264320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2" name="Рисунок 21" descr="C:\Users\zubatova\Pictures\kQWio9beD00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4500570"/>
            <a:ext cx="2524125" cy="223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4" name="Рисунок 23" descr="C:\Users\zubatova\Pictures\Iw6TVZkQ3Ps.jpg"/>
          <p:cNvPicPr/>
          <p:nvPr/>
        </p:nvPicPr>
        <p:blipFill>
          <a:blip r:embed="rId12" cstate="print"/>
          <a:srcRect t="29687" r="18101" b="15179"/>
          <a:stretch>
            <a:fillRect/>
          </a:stretch>
        </p:blipFill>
        <p:spPr bwMode="auto">
          <a:xfrm>
            <a:off x="6357918" y="4357694"/>
            <a:ext cx="278608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23" name="Рисунок 22" descr="C:\Users\zubatova\Pictures\Js6pJcUfgGg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00562" y="4286256"/>
            <a:ext cx="2581274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Овал 19"/>
          <p:cNvSpPr/>
          <p:nvPr/>
        </p:nvSpPr>
        <p:spPr>
          <a:xfrm>
            <a:off x="8429652" y="6500834"/>
            <a:ext cx="571504" cy="214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215074" y="6357958"/>
            <a:ext cx="2714644" cy="500042"/>
          </a:xfrm>
        </p:spPr>
        <p:txBody>
          <a:bodyPr/>
          <a:lstStyle/>
          <a:p>
            <a:r>
              <a:rPr lang="ru-RU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 </a:t>
            </a:r>
            <a:fld id="{0DF55276-7436-4E82-921F-7D04667C0D27}" type="slidenum">
              <a:rPr lang="ru-RU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56</a:t>
            </a:fld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grpSp>
        <p:nvGrpSpPr>
          <p:cNvPr id="2" name="Группа 16"/>
          <p:cNvGrpSpPr/>
          <p:nvPr/>
        </p:nvGrpSpPr>
        <p:grpSpPr>
          <a:xfrm>
            <a:off x="2928926" y="4642527"/>
            <a:ext cx="6108388" cy="2215473"/>
            <a:chOff x="14621" y="18381"/>
            <a:chExt cx="13378075" cy="420484"/>
          </a:xfrm>
        </p:grpSpPr>
        <p:sp>
          <p:nvSpPr>
            <p:cNvPr id="19" name="Скругленный прямоугольник 4"/>
            <p:cNvSpPr/>
            <p:nvPr/>
          </p:nvSpPr>
          <p:spPr>
            <a:xfrm>
              <a:off x="14621" y="168587"/>
              <a:ext cx="8200357" cy="2702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kern="1200"/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4631076" y="18381"/>
              <a:ext cx="8761620" cy="366080"/>
            </a:xfrm>
            <a:prstGeom prst="roundRect">
              <a:avLst/>
            </a:prstGeom>
            <a:noFill/>
            <a:effectLst>
              <a:softEdge rad="635000"/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lvl="0" algn="ctr"/>
              <a:endParaRPr lang="ru-RU" sz="1600" b="1" dirty="0"/>
            </a:p>
            <a:p>
              <a:endPara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500034" y="1142984"/>
          <a:ext cx="8143934" cy="478729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43570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10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18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84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55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0066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Наименование индикатора/непосредственного результата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Ед. измерения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2026 год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2027 год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2028 год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00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Доля граждан, участвующих в мероприятиях патриотической направленности, по отношению к общему количеству населения </a:t>
                      </a:r>
                      <a:r>
                        <a:rPr lang="ru-RU" sz="1100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Большеболдинсокого</a:t>
                      </a:r>
                      <a:r>
                        <a:rPr lang="ru-RU" sz="11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муниципального округа 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%.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10</a:t>
                      </a: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10</a:t>
                      </a: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10</a:t>
                      </a:r>
                    </a:p>
                  </a:txBody>
                  <a:tcPr marL="57292" marR="5729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7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Доля многодетных семей от числа зарегистрированных семей репродуктивного возраста</a:t>
                      </a:r>
                      <a:endParaRPr lang="ru-RU" sz="11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%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30</a:t>
                      </a: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30</a:t>
                      </a: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30</a:t>
                      </a:r>
                    </a:p>
                  </a:txBody>
                  <a:tcPr marL="57292" marR="5729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34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Доля молодых людей, вовлеченных в социальные, культурные, экономические, общественные проекты от общего числа молодежи</a:t>
                      </a:r>
                      <a:endParaRPr lang="ru-RU" sz="11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%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0</a:t>
                      </a: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0</a:t>
                      </a: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0</a:t>
                      </a:r>
                    </a:p>
                  </a:txBody>
                  <a:tcPr marL="57292" marR="57292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Доля молодежи, участвующей в конкурсах, фестивалях, олимпиадах и т.п. мероприятиях окружного, областного и межрегионального масштаба</a:t>
                      </a:r>
                      <a:endParaRPr lang="ru-RU" sz="11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</a:rPr>
                        <a:t>%</a:t>
                      </a:r>
                      <a:endParaRPr lang="ru-RU" sz="11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0</a:t>
                      </a: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0</a:t>
                      </a: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latin typeface="+mj-lt"/>
                          <a:ea typeface="Times New Roman" panose="02020603050405020304"/>
                          <a:cs typeface="Times New Roman" panose="02020603050405020304"/>
                        </a:rPr>
                        <a:t>0</a:t>
                      </a:r>
                    </a:p>
                  </a:txBody>
                  <a:tcPr marL="57292" marR="57292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6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Непосредственные результаты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>
                        <a:solidFill>
                          <a:srgbClr val="002060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2060"/>
                        </a:solidFill>
                        <a:latin typeface="+mj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0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Количество проведенных АНО массовых патриотических мероприятий и акций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Ед.</a:t>
                      </a: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12</a:t>
                      </a: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12</a:t>
                      </a: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12</a:t>
                      </a:r>
                    </a:p>
                  </a:txBody>
                  <a:tcPr marL="57292" marR="57292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719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Количество действующих патриотических объединений, клубов патриотической направленности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Ед.</a:t>
                      </a: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marL="57292" marR="57292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7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проведенных акций, лекций, концертов, фестивалей</a:t>
                      </a:r>
                      <a:endParaRPr lang="ru-RU" sz="11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indent="19050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latin typeface="+mn-lt"/>
                        </a:rPr>
                        <a:t>Ед.</a:t>
                      </a:r>
                      <a:endParaRPr lang="ru-RU" sz="11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12</a:t>
                      </a: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12</a:t>
                      </a: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12</a:t>
                      </a:r>
                    </a:p>
                  </a:txBody>
                  <a:tcPr marL="57292" marR="57292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86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мероприятий для населения по вопросам реализации социально-значимых и общественных инициатив, участие в проектах</a:t>
                      </a:r>
                      <a:endParaRPr lang="ru-RU" sz="11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indent="19050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latin typeface="+mn-lt"/>
                        </a:rPr>
                        <a:t>Ед.</a:t>
                      </a:r>
                      <a:endParaRPr lang="ru-RU" sz="1100" dirty="0">
                        <a:solidFill>
                          <a:srgbClr val="002060"/>
                        </a:solidFill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0</a:t>
                      </a: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0</a:t>
                      </a:r>
                    </a:p>
                  </a:txBody>
                  <a:tcPr marL="57292" marR="57292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0</a:t>
                      </a:r>
                    </a:p>
                  </a:txBody>
                  <a:tcPr marL="57292" marR="57292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0" name="Схема 9"/>
          <p:cNvGraphicFramePr/>
          <p:nvPr/>
        </p:nvGraphicFramePr>
        <p:xfrm>
          <a:off x="142844" y="142852"/>
          <a:ext cx="8715436" cy="796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https://sun9-78.userapi.com/impg/_xezM3GclOwqkHLXQDTyLlZ86_KstJgg_rl9zQ/FRJ_qw26-p4.jpg?size=1280x960&amp;quality=95&amp;sign=2eee3e7e8ec325b7df5426fce9dd225d&amp;type=album"/>
          <p:cNvPicPr/>
          <p:nvPr/>
        </p:nvPicPr>
        <p:blipFill>
          <a:blip r:embed="rId3"/>
          <a:srcRect t="16880" r="11652"/>
          <a:stretch>
            <a:fillRect/>
          </a:stretch>
        </p:blipFill>
        <p:spPr bwMode="auto">
          <a:xfrm>
            <a:off x="2214546" y="1571612"/>
            <a:ext cx="6643734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5" name="Содержимое 5" descr="дорога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5072074"/>
            <a:ext cx="2296173" cy="1785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00826" y="6357958"/>
            <a:ext cx="2428892" cy="500042"/>
          </a:xfrm>
        </p:spPr>
        <p:txBody>
          <a:bodyPr/>
          <a:lstStyle/>
          <a:p>
            <a:r>
              <a:rPr lang="ru-RU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 </a:t>
            </a:r>
            <a:fld id="{0DF55276-7436-4E82-921F-7D04667C0D27}" type="slidenum">
              <a:rPr lang="ru-RU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57</a:t>
            </a:fld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8429652" y="6500834"/>
            <a:ext cx="571504" cy="214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59</a:t>
            </a:r>
          </a:p>
        </p:txBody>
      </p:sp>
      <p:graphicFrame>
        <p:nvGraphicFramePr>
          <p:cNvPr id="7" name="Схема 6"/>
          <p:cNvGraphicFramePr/>
          <p:nvPr/>
        </p:nvGraphicFramePr>
        <p:xfrm>
          <a:off x="428596" y="28572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9" name="Схема 8"/>
          <p:cNvGraphicFramePr/>
          <p:nvPr/>
        </p:nvGraphicFramePr>
        <p:xfrm>
          <a:off x="642910" y="1714488"/>
          <a:ext cx="3214710" cy="1200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18" name="Группа 17"/>
          <p:cNvGrpSpPr/>
          <p:nvPr/>
        </p:nvGrpSpPr>
        <p:grpSpPr>
          <a:xfrm>
            <a:off x="1285852" y="3000372"/>
            <a:ext cx="1785950" cy="642941"/>
            <a:chOff x="-3117077" y="380135"/>
            <a:chExt cx="1785950" cy="731893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-3117077" y="380135"/>
              <a:ext cx="1785950" cy="731893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ru-RU" dirty="0"/>
                <a:t>2025 год – 15,0</a:t>
              </a:r>
            </a:p>
          </p:txBody>
        </p:sp>
        <p:sp>
          <p:nvSpPr>
            <p:cNvPr id="20" name="Скругленный прямоугольник 4"/>
            <p:cNvSpPr/>
            <p:nvPr/>
          </p:nvSpPr>
          <p:spPr>
            <a:xfrm>
              <a:off x="-3045639" y="461457"/>
              <a:ext cx="1652589" cy="4426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l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Стрелка вправо 20"/>
          <p:cNvSpPr/>
          <p:nvPr/>
        </p:nvSpPr>
        <p:spPr>
          <a:xfrm>
            <a:off x="4071934" y="200024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2" name="Схема 21"/>
          <p:cNvGraphicFramePr/>
          <p:nvPr/>
        </p:nvGraphicFramePr>
        <p:xfrm>
          <a:off x="5143504" y="1714488"/>
          <a:ext cx="3214710" cy="1200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27" name="Скругленный прямоугольник 26"/>
          <p:cNvSpPr/>
          <p:nvPr/>
        </p:nvSpPr>
        <p:spPr>
          <a:xfrm>
            <a:off x="1285852" y="3786190"/>
            <a:ext cx="1785950" cy="5715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2026 год – 11,0 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285852" y="4500570"/>
            <a:ext cx="1785950" cy="5715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2027 год – 14,7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285852" y="5286388"/>
            <a:ext cx="1785950" cy="5715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2028 год – 15,3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1000">
              <a:schemeClr val="accent1">
                <a:lumMod val="20000"/>
                <a:lumOff val="8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s://im0-tub-ru.yandex.net/i?id=80ec749185ea3b11fed5aa4d7cb49b90&amp;n=13&amp;exp=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57562"/>
            <a:ext cx="9144000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15" name="Овал 14"/>
          <p:cNvSpPr/>
          <p:nvPr/>
        </p:nvSpPr>
        <p:spPr>
          <a:xfrm>
            <a:off x="8429652" y="6500834"/>
            <a:ext cx="571504" cy="214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Схема 6"/>
          <p:cNvGraphicFramePr/>
          <p:nvPr/>
        </p:nvGraphicFramePr>
        <p:xfrm>
          <a:off x="457200" y="274638"/>
          <a:ext cx="8229600" cy="796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500834"/>
            <a:ext cx="2305080" cy="220641"/>
          </a:xfrm>
        </p:spPr>
        <p:txBody>
          <a:bodyPr/>
          <a:lstStyle/>
          <a:p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60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357158" y="1357298"/>
          <a:ext cx="8001056" cy="2097817"/>
        </p:xfrm>
        <a:graphic>
          <a:graphicData uri="http://schemas.openxmlformats.org/drawingml/2006/table">
            <a:tbl>
              <a:tblPr/>
              <a:tblGrid>
                <a:gridCol w="4143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5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58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58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438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2026год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2027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2028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34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solidFill>
                            <a:srgbClr val="7030A0"/>
                          </a:solidFill>
                          <a:latin typeface="Calibri" panose="020F0502020204030204"/>
                        </a:rPr>
                        <a:t>Верхний предел муниципального долга Большеболдинского </a:t>
                      </a:r>
                    </a:p>
                    <a:p>
                      <a:pPr algn="ctr" fontAlgn="ctr"/>
                      <a:r>
                        <a:rPr lang="ru-RU" sz="1600" b="1" i="1" u="none" strike="noStrike" dirty="0">
                          <a:solidFill>
                            <a:srgbClr val="7030A0"/>
                          </a:solidFill>
                          <a:latin typeface="Calibri" panose="020F0502020204030204"/>
                        </a:rPr>
                        <a:t>Муниципального округа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1000">
              <a:schemeClr val="accent1">
                <a:lumMod val="20000"/>
                <a:lumOff val="8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8429652" y="6500834"/>
            <a:ext cx="571504" cy="214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5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Открытые муниципальные информационные ресурсы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Большеболдинского района</a:t>
            </a:r>
          </a:p>
          <a:p>
            <a:pPr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http://admbbl.omsu-nnov.ru/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Администрация Большеболдинского муниципального округа</a:t>
            </a:r>
          </a:p>
          <a:p>
            <a:pPr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https://bboldino.52gov.ru/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Интернет портал государственных и муниципальных услуг Нижегородской области</a:t>
            </a:r>
          </a:p>
          <a:p>
            <a:pPr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//gu.nnov.ru/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Официальный сайт Нижегородской области для размещения информации о размещении государственных и муниципальных заказов</a:t>
            </a:r>
          </a:p>
          <a:p>
            <a:pPr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http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//www.goszakaz.nnov.ru/index.html</a:t>
            </a:r>
          </a:p>
          <a:p>
            <a:pPr>
              <a:buNone/>
            </a:pPr>
            <a:r>
              <a:rPr lang="ru-RU" sz="1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 для размещения информации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государственных и муниципальных учреждениях </a:t>
            </a:r>
          </a:p>
          <a:p>
            <a:pPr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//bus.gov.ru/public/home.html</a:t>
            </a:r>
            <a:endParaRPr lang="ru-RU" sz="1800" u="sng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500834"/>
            <a:ext cx="2305080" cy="220641"/>
          </a:xfrm>
        </p:spPr>
        <p:txBody>
          <a:bodyPr/>
          <a:lstStyle/>
          <a:p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61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https://s.properm.ru/localStorage/news/33/f0/de/c2/33f0dec2_resizedScaled_1020to68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Овал 10"/>
          <p:cNvSpPr/>
          <p:nvPr/>
        </p:nvSpPr>
        <p:spPr>
          <a:xfrm>
            <a:off x="8429652" y="6500834"/>
            <a:ext cx="571504" cy="214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58259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Из чего складываются доходы бюджета округа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72264" y="6357957"/>
            <a:ext cx="2357454" cy="500043"/>
          </a:xfrm>
        </p:spPr>
        <p:txBody>
          <a:bodyPr/>
          <a:lstStyle/>
          <a:p>
            <a:fld id="{0DF55276-7436-4E82-921F-7D04667C0D27}" type="slidenum">
              <a:rPr lang="ru-RU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6</a:t>
            </a:fld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1142984"/>
            <a:ext cx="8001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- безвозмездные и безвозвратные поступления денежных средств в бюджет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00034" y="2071678"/>
            <a:ext cx="2357454" cy="43236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  <a:p>
            <a:pPr algn="ctr"/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РФ ( налог на доходы физических лиц, налоги на совокупный доход, налоги на имущество и др.)</a:t>
            </a: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143240" y="2071678"/>
            <a:ext cx="2714644" cy="40747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  <a:p>
            <a:pPr algn="ctr"/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 и сборов, установленных  законодательством РФ </a:t>
            </a:r>
          </a:p>
          <a:p>
            <a:pPr algn="ctr"/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( доходы от использования муниципального имущества, плата за негативное воздействие на окружающую среду, штрафы за нарушение законодательства и др.)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143636" y="2071678"/>
            <a:ext cx="2500330" cy="36475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  <a:p>
            <a:pPr algn="ctr"/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бюджетной системы </a:t>
            </a:r>
          </a:p>
          <a:p>
            <a:pPr algn="ctr"/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( межбюджетные трансферты в виде дотаций,  субвенций, </a:t>
            </a:r>
          </a:p>
          <a:p>
            <a:pPr algn="ctr"/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субсидий).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трелка вправо с вырезом 22"/>
          <p:cNvSpPr/>
          <p:nvPr/>
        </p:nvSpPr>
        <p:spPr>
          <a:xfrm rot="19345597">
            <a:off x="2714466" y="2651601"/>
            <a:ext cx="651115" cy="45532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8429652" y="6500834"/>
            <a:ext cx="571504" cy="214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Какие налоги уплачивают жители Большеболдинского </a:t>
            </a:r>
            <a:r>
              <a:rPr lang="en-US" sz="32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муниципального округа</a:t>
            </a:r>
          </a:p>
        </p:txBody>
      </p:sp>
      <p:pic>
        <p:nvPicPr>
          <p:cNvPr id="6" name="Содержимое 5" descr="6848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00430" y="1571612"/>
            <a:ext cx="1905015" cy="1428761"/>
          </a:xfr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500834"/>
            <a:ext cx="2305080" cy="220641"/>
          </a:xfrm>
        </p:spPr>
        <p:txBody>
          <a:bodyPr/>
          <a:lstStyle/>
          <a:p>
            <a:fld id="{0DF55276-7436-4E82-921F-7D04667C0D27}" type="slidenum">
              <a:rPr lang="ru-RU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7</a:t>
            </a:fld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0800000" flipV="1">
            <a:off x="3214678" y="3000372"/>
            <a:ext cx="2500330" cy="50006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290" tIns="17145" rIns="34290" bIns="17145" numCol="1" spcCol="1270" anchor="ctr" anchorCtr="0">
            <a:noAutofit/>
          </a:bodyPr>
          <a:lstStyle/>
          <a:p>
            <a:pPr marL="57150" lvl="1" indent="-57150" algn="l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ru-RU" sz="900" kern="1200" dirty="0"/>
          </a:p>
          <a:p>
            <a:pPr marL="57150" lvl="1" indent="-57150" algn="ctr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400" b="1" kern="1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Бюджет  Большеболдинского муниципального округа</a:t>
            </a:r>
          </a:p>
        </p:txBody>
      </p:sp>
      <p:grpSp>
        <p:nvGrpSpPr>
          <p:cNvPr id="10" name="Группа 9"/>
          <p:cNvGrpSpPr/>
          <p:nvPr/>
        </p:nvGrpSpPr>
        <p:grpSpPr>
          <a:xfrm rot="10800000">
            <a:off x="357158" y="1714486"/>
            <a:ext cx="2348715" cy="2357454"/>
            <a:chOff x="3573198" y="-20628"/>
            <a:chExt cx="4782834" cy="470859"/>
          </a:xfrm>
        </p:grpSpPr>
        <p:sp>
          <p:nvSpPr>
            <p:cNvPr id="11" name="Прямоугольник с двумя скругленными соседними углами 10"/>
            <p:cNvSpPr/>
            <p:nvPr/>
          </p:nvSpPr>
          <p:spPr>
            <a:xfrm rot="10800000">
              <a:off x="3718671" y="-20628"/>
              <a:ext cx="4637361" cy="470859"/>
            </a:xfrm>
            <a:prstGeom prst="round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r>
                <a: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Налог на доходы физических лиц</a:t>
              </a:r>
            </a:p>
            <a:p>
              <a:pPr algn="ctr"/>
              <a:r>
                <a: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гл.23 Налогового кодекса РФ, ставка налога 13%, 15%, 18%,20%,22% в зависимости от годового дохода; в отдельных случаях 9%, 15%, 30% и 35%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73198" y="64169"/>
              <a:ext cx="4782834" cy="328988"/>
            </a:xfrm>
            <a:prstGeom prst="wedgeRectCallou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17145" rIns="34290" bIns="17145" numCol="1" spcCol="1270" anchor="ctr" anchorCtr="0">
              <a:noAutofit/>
            </a:bodyPr>
            <a:lstStyle/>
            <a:p>
              <a:pPr marL="57150" lvl="1" indent="-57150" algn="l" defTabSz="4000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ru-RU" sz="900" kern="1200" dirty="0"/>
            </a:p>
            <a:p>
              <a:pPr marL="57150" lvl="1" indent="-57150" algn="l" defTabSz="4000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ru-RU" sz="900" kern="1200" dirty="0"/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785786" y="4518236"/>
            <a:ext cx="2348715" cy="164714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290" tIns="17145" rIns="34290" bIns="17145" numCol="1" spcCol="1270" anchor="ctr" anchorCtr="0">
            <a:noAutofit/>
          </a:bodyPr>
          <a:lstStyle/>
          <a:p>
            <a:pPr marL="57150" lvl="1" indent="-57150" algn="l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ru-RU" sz="900" kern="1200" dirty="0"/>
          </a:p>
          <a:p>
            <a:pPr marL="57150" lvl="1" indent="-57150" algn="l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ru-RU" sz="900" kern="1200" dirty="0"/>
          </a:p>
        </p:txBody>
      </p:sp>
      <p:sp>
        <p:nvSpPr>
          <p:cNvPr id="20" name="Стрелка вправо с вырезом 19"/>
          <p:cNvSpPr/>
          <p:nvPr/>
        </p:nvSpPr>
        <p:spPr>
          <a:xfrm rot="12035360">
            <a:off x="5417736" y="2458429"/>
            <a:ext cx="735617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с вырезом 20"/>
          <p:cNvSpPr/>
          <p:nvPr/>
        </p:nvSpPr>
        <p:spPr>
          <a:xfrm rot="16200000">
            <a:off x="4006219" y="3713101"/>
            <a:ext cx="616063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Группа 24"/>
          <p:cNvGrpSpPr/>
          <p:nvPr/>
        </p:nvGrpSpPr>
        <p:grpSpPr>
          <a:xfrm rot="10800000">
            <a:off x="6215074" y="1714490"/>
            <a:ext cx="2643206" cy="4018766"/>
            <a:chOff x="2682560" y="-395073"/>
            <a:chExt cx="4946104" cy="831441"/>
          </a:xfrm>
        </p:grpSpPr>
        <p:sp>
          <p:nvSpPr>
            <p:cNvPr id="26" name="Скругленный прямоугольник 25"/>
            <p:cNvSpPr/>
            <p:nvPr/>
          </p:nvSpPr>
          <p:spPr>
            <a:xfrm rot="10800000">
              <a:off x="2682560" y="-395073"/>
              <a:ext cx="4946104" cy="831441"/>
            </a:xfrm>
            <a:prstGeom prst="round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r>
                <a: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Налог на имущество физических лиц</a:t>
              </a:r>
            </a:p>
            <a:p>
              <a:pPr algn="ctr"/>
              <a:r>
                <a:rPr lang="ru-RU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Ставка налога от кадастровой стоимости имущества:</a:t>
              </a:r>
            </a:p>
            <a:p>
              <a:pPr algn="ctr">
                <a:buFontTx/>
                <a:buChar char="-"/>
              </a:pPr>
              <a:r>
                <a:rPr lang="ru-RU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0,3 % в отношении </a:t>
              </a:r>
            </a:p>
            <a:p>
              <a:pPr algn="ctr">
                <a:buFontTx/>
                <a:buChar char="-"/>
              </a:pPr>
              <a:r>
                <a:rPr lang="ru-RU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жилых домов, помещений;</a:t>
              </a:r>
            </a:p>
            <a:p>
              <a:pPr algn="ctr"/>
              <a:r>
                <a:rPr lang="ru-RU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- 1,5%  в отношении объектов, включенных в перечень в соответствии с п.7, ст.378.2 НК РФ; </a:t>
              </a:r>
            </a:p>
            <a:p>
              <a:pPr algn="ctr"/>
              <a:r>
                <a:rPr lang="ru-RU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- 2,5% в отношении объектов, стоимость каждого из которых превышает 300млн.руб. </a:t>
              </a:r>
            </a:p>
            <a:p>
              <a:pPr algn="ctr">
                <a:buFontTx/>
                <a:buChar char="-"/>
              </a:pPr>
              <a:r>
                <a:rPr lang="ru-RU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0,5% в отношении прочих объектов   налогообложения.  </a:t>
              </a:r>
            </a:p>
            <a:p>
              <a:pPr algn="ctr"/>
              <a:endParaRPr lang="ru-RU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ru-RU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2700356" y="64575"/>
              <a:ext cx="4782835" cy="3289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17145" rIns="34290" bIns="17145" numCol="1" spcCol="1270" anchor="ctr" anchorCtr="0">
              <a:noAutofit/>
            </a:bodyPr>
            <a:lstStyle/>
            <a:p>
              <a:pPr marL="57150" lvl="1" indent="-57150" algn="l" defTabSz="4000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ru-RU" sz="16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57150" lvl="1" indent="-57150" algn="l" defTabSz="4000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ru-RU" sz="16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Скругленный прямоугольник 27"/>
          <p:cNvSpPr/>
          <p:nvPr/>
        </p:nvSpPr>
        <p:spPr>
          <a:xfrm>
            <a:off x="1357290" y="4357694"/>
            <a:ext cx="4786346" cy="2286016"/>
          </a:xfrm>
          <a:prstGeom prst="roundRect">
            <a:avLst/>
          </a:pr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налог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Ставка налога от кадастровой стоимости 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земельных участков: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0,3% - отнесенных, к землям с/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назначения;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0,2% - занятых жилищном фондом и объектами инженерной инфраструктуры ЖКХ;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0,2% - по участкам, приобретенных для ведения личного подсобного хозяйства, садоводства, огородничества;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1,0%- в отношении прочих участков.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Овал 25"/>
          <p:cNvSpPr/>
          <p:nvPr/>
        </p:nvSpPr>
        <p:spPr>
          <a:xfrm>
            <a:off x="8358214" y="6500834"/>
            <a:ext cx="571504" cy="214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186766" cy="86834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Как распределяются расходы по основным функциям государства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500834"/>
            <a:ext cx="2233642" cy="220641"/>
          </a:xfrm>
        </p:spPr>
        <p:txBody>
          <a:bodyPr/>
          <a:lstStyle/>
          <a:p>
            <a:fld id="{0DF55276-7436-4E82-921F-7D04667C0D27}" type="slidenum">
              <a:rPr lang="ru-RU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8</a:t>
            </a:fld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1214422"/>
            <a:ext cx="814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>
                <a:solidFill>
                  <a:srgbClr val="0070C0"/>
                </a:solidFill>
                <a:cs typeface="Times New Roman" panose="02020603050405020304" pitchFamily="18" charset="0"/>
              </a:rPr>
              <a:t>Расходы бюджета- </a:t>
            </a:r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выплачиваемые из бюджета денежные средства, за исключением средств, являющихся источниками финансирования дефицита бюджета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1785926"/>
            <a:ext cx="80724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>
                <a:solidFill>
                  <a:srgbClr val="002060"/>
                </a:solidFill>
                <a:cs typeface="Times New Roman" panose="02020603050405020304" pitchFamily="18" charset="0"/>
              </a:rPr>
              <a:t>Формирование расходов </a:t>
            </a:r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осуществляется в соответствии с расходными обязательствами, законодательно закрепленными за соответствующими уровнями бюджетов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2571745"/>
            <a:ext cx="814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Принципы формирования расходов бюджета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: по разделам, по ведомствам, по муниципальным программам</a:t>
            </a:r>
            <a:endParaRPr lang="ru-RU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266521" y="4805523"/>
            <a:ext cx="19288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Общегосударственные вопросы</a:t>
            </a:r>
          </a:p>
        </p:txBody>
      </p:sp>
      <p:sp>
        <p:nvSpPr>
          <p:cNvPr id="12" name="Прямоугольник 11"/>
          <p:cNvSpPr/>
          <p:nvPr/>
        </p:nvSpPr>
        <p:spPr>
          <a:xfrm rot="16200000">
            <a:off x="745692" y="4826417"/>
            <a:ext cx="20717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оборона </a:t>
            </a:r>
            <a:endParaRPr lang="ru-RU" sz="1200" b="1" dirty="0">
              <a:solidFill>
                <a:srgbClr val="7030A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16200000">
            <a:off x="1451318" y="4549417"/>
            <a:ext cx="19288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7030A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16200000">
            <a:off x="1970584" y="4815970"/>
            <a:ext cx="2000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экономика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16200000">
            <a:off x="2536017" y="4723637"/>
            <a:ext cx="20002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коммунальное хозяйство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16200000">
            <a:off x="3098768" y="4687918"/>
            <a:ext cx="192882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окружающей среды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16200000">
            <a:off x="3827972" y="4887408"/>
            <a:ext cx="1714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 rot="16200000">
            <a:off x="4292320" y="4923126"/>
            <a:ext cx="1785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и искусство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 rot="16200000">
            <a:off x="4935261" y="4994565"/>
            <a:ext cx="1785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политика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 rot="16200000">
            <a:off x="5552933" y="4876960"/>
            <a:ext cx="17859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и спорт </a:t>
            </a:r>
            <a:endParaRPr lang="ru-RU" sz="1200" b="1" dirty="0">
              <a:solidFill>
                <a:srgbClr val="7030A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 rot="16200000">
            <a:off x="6063445" y="4723637"/>
            <a:ext cx="18573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массовой информации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rot="16200000">
            <a:off x="6788273" y="4784627"/>
            <a:ext cx="1643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</a:t>
            </a:r>
            <a:r>
              <a:rPr lang="ru-RU" sz="1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долга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00034" y="3143248"/>
            <a:ext cx="81439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расходов</a:t>
            </a:r>
          </a:p>
        </p:txBody>
      </p:sp>
      <p:pic>
        <p:nvPicPr>
          <p:cNvPr id="8" name="Рисунок 1" descr="C:\Documents and Settings\Евсеева Татьяна\Local Settings\Temporary Internet Files\Content.Word\Новый рисуно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3571875"/>
            <a:ext cx="4539377" cy="442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Рисунок 4" descr="C:\Documents and Settings\Евсеева Татьяна\Local Settings\Temporary Internet Files\Content.Word\Новый рисунок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3571876"/>
            <a:ext cx="178595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286644" y="3571877"/>
            <a:ext cx="64294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148" y="3571876"/>
            <a:ext cx="64294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Прямоугольник 27"/>
          <p:cNvSpPr/>
          <p:nvPr/>
        </p:nvSpPr>
        <p:spPr>
          <a:xfrm rot="16200000">
            <a:off x="7486518" y="4800762"/>
            <a:ext cx="1490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</a:t>
            </a:r>
            <a:endParaRPr lang="ru-RU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вал 12"/>
          <p:cNvSpPr/>
          <p:nvPr/>
        </p:nvSpPr>
        <p:spPr>
          <a:xfrm>
            <a:off x="8286776" y="6286520"/>
            <a:ext cx="571504" cy="28575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582594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Что такое программный бюджет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3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15338" y="6215082"/>
            <a:ext cx="785818" cy="428628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857232"/>
            <a:ext cx="821537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Программный бюджет отличается от традиционного тем, что все или почти все расходы включены в программы и каждая программа своей целью прямо увязана с тем или иным стратегическим итогом деятельности ведомства. </a:t>
            </a:r>
          </a:p>
          <a:p>
            <a:r>
              <a:rPr lang="ru-RU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Программное </a:t>
            </a:r>
            <a:r>
              <a:rPr lang="ru-RU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бюджетирование</a:t>
            </a:r>
            <a:r>
              <a:rPr lang="ru-RU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представляет собой методологию планирования, исполнения и контроля за исполнением бюджета, обеспечивающую взаимосвязь процесса распределения государственных расходов с результатами от реализации программ, разрабатываемых на основе стратегических целей, с учетом приоритетов государственной политики, общественной значимости ожидаемых и конечных результатов использования бюджетных средств </a:t>
            </a:r>
            <a:endParaRPr lang="ru-RU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00034" y="3929066"/>
            <a:ext cx="2428892" cy="1824859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Прямоугольник 6"/>
          <p:cNvSpPr/>
          <p:nvPr/>
        </p:nvSpPr>
        <p:spPr>
          <a:xfrm>
            <a:off x="714348" y="3929066"/>
            <a:ext cx="20716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Осуществление бюджетных расходов посредством финансирования муниципальных программ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286116" y="3500438"/>
            <a:ext cx="2500330" cy="19288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215074" y="3286124"/>
            <a:ext cx="2643206" cy="197167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Прямоугольник 9"/>
          <p:cNvSpPr/>
          <p:nvPr/>
        </p:nvSpPr>
        <p:spPr>
          <a:xfrm>
            <a:off x="3286116" y="3714752"/>
            <a:ext cx="24288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Взаимосвязь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бюджетных расходов с результатами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реализации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муниципальных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программ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143636" y="3429000"/>
            <a:ext cx="257175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Повышение качества бюджетного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планирования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и исполнения бюджета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28596" y="5715016"/>
            <a:ext cx="8429684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Бюджет  Большеболдинского муниципального округа на 2026 год  и плановый период 2027 и 2028 годов сформирован в программном формате на основе  16 муниципальных программ  Большеболдинского  муниципального округа.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4" name="Стрелка вправо с вырезом 13"/>
          <p:cNvSpPr/>
          <p:nvPr/>
        </p:nvSpPr>
        <p:spPr>
          <a:xfrm rot="19345597">
            <a:off x="2714468" y="4508989"/>
            <a:ext cx="651115" cy="45532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с вырезом 14"/>
          <p:cNvSpPr/>
          <p:nvPr/>
        </p:nvSpPr>
        <p:spPr>
          <a:xfrm rot="19345597">
            <a:off x="5571986" y="3937484"/>
            <a:ext cx="651115" cy="45532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656*325"/>
  <p:tag name="TABLE_ENDDRAG_RECT" val="24*101*656*32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7.3740157480315,&quot;left&quot;:67.49795275590552,&quot;top&quot;:95.62377952755905,&quot;width&quot;:624.3768503937008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7.3740157480315,&quot;left&quot;:67.49795275590552,&quot;top&quot;:95.62377952755905,&quot;width&quot;:624.3768503937008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7.3740157480315,&quot;left&quot;:67.49795275590552,&quot;top&quot;:95.62377952755905,&quot;width&quot;:624.3768503937008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7.3740157480315,&quot;left&quot;:67.49795275590552,&quot;top&quot;:95.62377952755905,&quot;width&quot;:624.3768503937008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7.3740157480315,&quot;left&quot;:67.49795275590552,&quot;top&quot;:95.62377952755905,&quot;width&quot;:624.3768503937008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7.3740157480315,&quot;left&quot;:67.49795275590552,&quot;top&quot;:95.62377952755905,&quot;width&quot;:624.3768503937008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7.3740157480315,&quot;left&quot;:67.49795275590552,&quot;top&quot;:95.62377952755905,&quot;width&quot;:624.3768503937008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7.3740157480315,&quot;left&quot;:67.49795275590552,&quot;top&quot;:95.62377952755905,&quot;width&quot;:624.3768503937008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7.3740157480315,&quot;left&quot;:67.49795275590552,&quot;top&quot;:95.62377952755905,&quot;width&quot;:624.3768503937008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7.3740157480315,&quot;left&quot;:67.49795275590552,&quot;top&quot;:95.62377952755905,&quot;width&quot;:624.3768503937008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7.3740157480315,&quot;left&quot;:67.49795275590552,&quot;top&quot;:95.62377952755905,&quot;width&quot;:624.3768503937008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7.3740157480315,&quot;left&quot;:67.49795275590552,&quot;top&quot;:95.62377952755905,&quot;width&quot;:624.3768503937008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7.3740157480315,&quot;left&quot;:67.49795275590552,&quot;top&quot;:95.62377952755905,&quot;width&quot;:624.3768503937008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7.3740157480315,&quot;left&quot;:67.49795275590552,&quot;top&quot;:95.62377952755905,&quot;width&quot;:624.3768503937008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7.3740157480315,&quot;left&quot;:67.49795275590552,&quot;top&quot;:95.62377952755905,&quot;width&quot;:624.3768503937008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66*179"/>
  <p:tag name="TABLE_ENDDRAG_RECT" val="33*137*366*17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7.3740157480315,&quot;left&quot;:67.49795275590552,&quot;top&quot;:95.62377952755905,&quot;width&quot;:624.3768503937008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7.3740157480315,&quot;left&quot;:67.49795275590552,&quot;top&quot;:95.62377952755905,&quot;width&quot;:624.3768503937008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7.3740157480315,&quot;left&quot;:67.49795275590552,&quot;top&quot;:95.62377952755905,&quot;width&quot;:624.3768503937008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7.3740157480315,&quot;left&quot;:67.49795275590552,&quot;top&quot;:95.62377952755905,&quot;width&quot;:624.3768503937008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7.3740157480315,&quot;left&quot;:67.49795275590552,&quot;top&quot;:95.62377952755905,&quot;width&quot;:624.3768503937008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7.3740157480315,&quot;left&quot;:67.49795275590552,&quot;top&quot;:95.62377952755905,&quot;width&quot;:624.3768503937008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7.3740157480315,&quot;left&quot;:67.49795275590552,&quot;top&quot;:95.62377952755905,&quot;width&quot;:624.3768503937008}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1782</TotalTime>
  <Words>9017</Words>
  <Application>Microsoft Office PowerPoint</Application>
  <PresentationFormat>Экран (4:3)</PresentationFormat>
  <Paragraphs>2821</Paragraphs>
  <Slides>59</Slides>
  <Notes>32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71" baseType="lpstr">
      <vt:lpstr>Arial Unicode MS</vt:lpstr>
      <vt:lpstr>Aharoni</vt:lpstr>
      <vt:lpstr>Arial</vt:lpstr>
      <vt:lpstr>Bahnschrift SemiBold SemiCondensed</vt:lpstr>
      <vt:lpstr>Calibri</vt:lpstr>
      <vt:lpstr>Corbel</vt:lpstr>
      <vt:lpstr>Mongolian Baiti</vt:lpstr>
      <vt:lpstr>Monotype Corsiva</vt:lpstr>
      <vt:lpstr>Palatino Linotype</vt:lpstr>
      <vt:lpstr>Times New Roman</vt:lpstr>
      <vt:lpstr>Verdana</vt:lpstr>
      <vt:lpstr>Тема Office</vt:lpstr>
      <vt:lpstr>Презентация PowerPoint</vt:lpstr>
      <vt:lpstr>Что такое «Бюджет для граждан»</vt:lpstr>
      <vt:lpstr>Что такое бюджет </vt:lpstr>
      <vt:lpstr>На чем основывается проект бюджета Большеболдинского муниципального округа </vt:lpstr>
      <vt:lpstr>Как происходит составление  бюджета  муниципального округа</vt:lpstr>
      <vt:lpstr>Из чего складываются доходы бюджета округа</vt:lpstr>
      <vt:lpstr>Какие налоги уплачивают жители Большеболдинского  муниципального округа</vt:lpstr>
      <vt:lpstr>Как распределяются расходы по основным функциям государства</vt:lpstr>
      <vt:lpstr>Что такое программный бюджет</vt:lpstr>
      <vt:lpstr>Каковы основные направления  налоговой политики  Большеболдинского  муниципального округа  на 2026 год и плановый период 2027 и 2028 годов</vt:lpstr>
      <vt:lpstr>Каковы основные направления бюджетной  политики  Большеболдинского  муниципального округа  на 2026 год и плановый период 2027и 2028 годов</vt:lpstr>
      <vt:lpstr>Какова динамика прогнозных показателей социально- экономического развития  округа</vt:lpstr>
      <vt:lpstr>Сколько доходов поступает  в бюджет  Большеболдинского муниципального округа</vt:lpstr>
      <vt:lpstr>Поступления налоговых и неналоговых доходов в бюджет Большеболдинского муниципального округа</vt:lpstr>
      <vt:lpstr>Как зачисляются налоги на территории округа</vt:lpstr>
      <vt:lpstr>Основные параметры  бюджета  Большеболдинского муниципального округа</vt:lpstr>
      <vt:lpstr>Какие налоги поступают  в бюджет Большеболдинского муниципального округа</vt:lpstr>
      <vt:lpstr>Из каких поступлений формируются доходы   Большеболдинского муниципального округа </vt:lpstr>
      <vt:lpstr>Формирование доходов бюджета  Большеболдинского муниципального округа </vt:lpstr>
      <vt:lpstr>На какие расходы планируется направить средства в рамках  реализации бюджетной политики</vt:lpstr>
      <vt:lpstr> Как  распределены  расходы  бюджета  округа на 2026 год  по отраслям  </vt:lpstr>
      <vt:lpstr>Как  распределены  расходы  бюджета  округа на 2027-2028 годы по отраслям  (без учета условно утверждаемых расходов)</vt:lpstr>
      <vt:lpstr>Сведения о расходах  бюджета Большеболдинского муниципального округа  по разделам и подразделам бюджетной классификации</vt:lpstr>
      <vt:lpstr>Сведения о расходах  бюджета Большеболдинского муниципального  округа  по разделам и подразделам бюджетной классификации</vt:lpstr>
      <vt:lpstr>Сведения о расходах  бюджета Большеболдинского муниципального  округа  по разделам и подразделам бюджетной классификации</vt:lpstr>
      <vt:lpstr>Программные и непрограммные расходы  бюджета   Большеболдинского муниципального округа</vt:lpstr>
      <vt:lpstr>Информация о реализации регионального проекта   «Современный облик сельских  территорий» в 2026-2027 годах</vt:lpstr>
      <vt:lpstr>Какие  основные муниципальные программы  будут реализовываться   в 2026 году</vt:lpstr>
      <vt:lpstr>Как изменится финансирование муниципальных программ  в 2024-2028 годах</vt:lpstr>
      <vt:lpstr>Как изменится финансирование муниципальных программ  в 2024-2028годах</vt:lpstr>
      <vt:lpstr>Презентация PowerPoint</vt:lpstr>
      <vt:lpstr>Презентация PowerPoint</vt:lpstr>
      <vt:lpstr>Презентация PowerPoint</vt:lpstr>
      <vt:lpstr>Презентация PowerPoint</vt:lpstr>
      <vt:lpstr> Муниципальная программа «Развитие  культуры  Большеболдинского муниципального округа Нижегородской области»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Муниципальная  программа  «Защита населения и территорий от чрезвычайных ситуаций, обеспечение пожарной безопасности и безопасности на водных объектах, противодействие терроризму и экстремизму  в Большеболдинском муниципальном округе»</vt:lpstr>
      <vt:lpstr>Муниципальная  программа  «Защита населения и территорий от чрезвычайных ситуаций, обеспечение пожарной безопасности и безопасности на водных объектах, противодействие терроризму и экстремизму  в Большеболдинском муниципальном округе»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Открытые муниципальные информационные ресурсы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Лариса Михайловна</dc:creator>
  <cp:lastModifiedBy>Марина</cp:lastModifiedBy>
  <cp:revision>2624</cp:revision>
  <cp:lastPrinted>2024-11-29T12:41:00Z</cp:lastPrinted>
  <dcterms:created xsi:type="dcterms:W3CDTF">2013-11-18T11:27:00Z</dcterms:created>
  <dcterms:modified xsi:type="dcterms:W3CDTF">2026-04-01T07:33:33Z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D847A6ABD70C4448A69F915B9E59B090_12</vt:lpwstr>
  </property>
  <property fmtid="{D5CDD505-2E9C-101B-9397-08002B2CF9AE}" pid="3" name="KSOProductBuildVer">
    <vt:lpwstr>1049-12.2.0.23155</vt:lpwstr>
  </property>
</Properties>
</file>